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4D40"/>
    <a:srgbClr val="E9E3D8"/>
    <a:srgbClr val="C9B99A"/>
    <a:srgbClr val="15120F"/>
    <a:srgbClr val="993300"/>
    <a:srgbClr val="C4B496"/>
    <a:srgbClr val="D6D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9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58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765241-63F1-41A5-9450-1DA1C0AF9B30}" type="datetimeFigureOut">
              <a:rPr lang="ru-RU"/>
              <a:t>16.12.2025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506891&amp;dst=100091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>
          <a:xfrm>
            <a:off x="838200" y="2979282"/>
            <a:ext cx="10515600" cy="1325563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>
                <a:latin typeface="Times New Roman"/>
                <a:cs typeface="Times New Roman"/>
              </a:rPr>
              <a:t>Памятка  </a:t>
            </a:r>
            <a:br>
              <a:rPr lang="ru-RU" sz="3600" dirty="0">
                <a:solidFill>
                  <a:srgbClr val="5A4D40"/>
                </a:solidFill>
                <a:latin typeface="Times New Roman"/>
                <a:cs typeface="Times New Roman"/>
              </a:rPr>
            </a:br>
            <a:br>
              <a:rPr lang="ru-RU" sz="3600" dirty="0">
                <a:solidFill>
                  <a:srgbClr val="5A4D40"/>
                </a:solidFill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>«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ОТКАЗ В СОВЕРШЕНИИ ОПЕРАЦИИ И ИНФОРМИРОВАНИЕ ОБ ЭТОМ РОСФИНМОНИТОРИНГ»</a:t>
            </a:r>
            <a:endParaRPr lang="ru-RU"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8070B12E-2E2A-816D-5860-105CB394A2BC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1EDF06A-330C-0DF1-A662-70CDC3201BFE}"/>
              </a:ext>
            </a:extLst>
          </p:cNvPr>
          <p:cNvSpPr/>
          <p:nvPr/>
        </p:nvSpPr>
        <p:spPr bwMode="auto">
          <a:xfrm>
            <a:off x="612005" y="3748920"/>
            <a:ext cx="11110032" cy="2481166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600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 11 ст. 7 Федерального закона 7 августа 2001 г. № 115-ФЗ «О противодействии легализации (отмыванию) доходов, полученных преступным путем, и финансированию терроризма»)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F1DD7F7-9429-C53B-E5FA-174017EAF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8C229A9-C91F-791B-D0DE-DCB12F2F3C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A7463C6C-11C6-35C6-5CE6-6F1E98689B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25A4987-E5EE-290E-61DB-785CCA97183C}"/>
              </a:ext>
            </a:extLst>
          </p:cNvPr>
          <p:cNvSpPr/>
          <p:nvPr/>
        </p:nvSpPr>
        <p:spPr>
          <a:xfrm>
            <a:off x="929196" y="3515429"/>
            <a:ext cx="10475650" cy="1740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результате реализации правил внутреннего контроля у работников организации, осуществляющей операции с денежными средствами или иным имуществом, возникают подозрения, что операция совершается в целях легализации (отмывания) доходов, полученных преступным путем, или финансирования терроризма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E70CFB-B656-F91E-49A3-08D7AFD9853F}"/>
              </a:ext>
            </a:extLst>
          </p:cNvPr>
          <p:cNvSpPr txBox="1"/>
          <p:nvPr/>
        </p:nvSpPr>
        <p:spPr>
          <a:xfrm>
            <a:off x="760150" y="1539421"/>
            <a:ext cx="104756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снование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 которому организации, осуществляющие операции с денежными средствами или иным имуществом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отказать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выполнении распоряжения клиента о совершении операции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25FCC2AD-8116-7650-7AEA-55BDD4992483}"/>
              </a:ext>
            </a:extLst>
          </p:cNvPr>
          <p:cNvSpPr/>
          <p:nvPr/>
        </p:nvSpPr>
        <p:spPr>
          <a:xfrm>
            <a:off x="5495278" y="2762973"/>
            <a:ext cx="514905" cy="901295"/>
          </a:xfrm>
          <a:prstGeom prst="downArrow">
            <a:avLst/>
          </a:prstGeom>
          <a:solidFill>
            <a:srgbClr val="E9E3D8"/>
          </a:solidFill>
          <a:ln>
            <a:solidFill>
              <a:srgbClr val="C9B9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14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7F526D4-5E06-7653-1C99-EA3740B18329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AAD3508-2DCD-B34B-8CEC-27D7AF5CAC74}"/>
              </a:ext>
            </a:extLst>
          </p:cNvPr>
          <p:cNvSpPr/>
          <p:nvPr/>
        </p:nvSpPr>
        <p:spPr bwMode="auto">
          <a:xfrm>
            <a:off x="760150" y="3608441"/>
            <a:ext cx="2648875" cy="2481165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руководителем организации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6582723-BFB4-0637-10FD-AC95FC8F6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A073D67-2E4D-24F2-A8F1-42DEB2FE8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3DD3D601-BBCC-7406-62DE-D575CC32A3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EF1FD51-1696-B502-9CA1-860C3AA62641}"/>
              </a:ext>
            </a:extLst>
          </p:cNvPr>
          <p:cNvSpPr/>
          <p:nvPr/>
        </p:nvSpPr>
        <p:spPr>
          <a:xfrm>
            <a:off x="949911" y="1249873"/>
            <a:ext cx="10475650" cy="13398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об отказе в совершении операции принимается: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id="{C0480F97-7717-9A50-758D-97CEC7D78C06}"/>
              </a:ext>
            </a:extLst>
          </p:cNvPr>
          <p:cNvSpPr/>
          <p:nvPr/>
        </p:nvSpPr>
        <p:spPr bwMode="auto">
          <a:xfrm rot="2428131">
            <a:off x="2290439" y="2417852"/>
            <a:ext cx="514905" cy="901295"/>
          </a:xfrm>
          <a:prstGeom prst="downArrow">
            <a:avLst/>
          </a:prstGeom>
          <a:solidFill>
            <a:srgbClr val="E9E3D8"/>
          </a:solidFill>
          <a:ln>
            <a:solidFill>
              <a:srgbClr val="C9B9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9F9B53FA-4312-E9AE-21BA-C881DC3ADB2F}"/>
              </a:ext>
            </a:extLst>
          </p:cNvPr>
          <p:cNvSpPr/>
          <p:nvPr/>
        </p:nvSpPr>
        <p:spPr bwMode="auto">
          <a:xfrm rot="19268614">
            <a:off x="9145479" y="2415337"/>
            <a:ext cx="514905" cy="901295"/>
          </a:xfrm>
          <a:prstGeom prst="downArrow">
            <a:avLst/>
          </a:prstGeom>
          <a:solidFill>
            <a:srgbClr val="E9E3D8"/>
          </a:solidFill>
          <a:ln>
            <a:solidFill>
              <a:srgbClr val="C9B9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7B3DF9BA-CD12-FEA7-B97E-DE7F3CA83EFE}"/>
              </a:ext>
            </a:extLst>
          </p:cNvPr>
          <p:cNvSpPr/>
          <p:nvPr/>
        </p:nvSpPr>
        <p:spPr bwMode="auto">
          <a:xfrm>
            <a:off x="5505635" y="2431410"/>
            <a:ext cx="514905" cy="901295"/>
          </a:xfrm>
          <a:prstGeom prst="downArrow">
            <a:avLst/>
          </a:prstGeom>
          <a:solidFill>
            <a:srgbClr val="E9E3D8"/>
          </a:solidFill>
          <a:ln>
            <a:solidFill>
              <a:srgbClr val="C9B99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99BA131-0D8E-ED96-B7AD-603BF6EF1B8F}"/>
              </a:ext>
            </a:extLst>
          </p:cNvPr>
          <p:cNvSpPr/>
          <p:nvPr/>
        </p:nvSpPr>
        <p:spPr bwMode="auto">
          <a:xfrm>
            <a:off x="4536304" y="3608440"/>
            <a:ext cx="2648875" cy="2481166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индивидуальным предпринимателем</a:t>
            </a:r>
            <a:endParaRPr lang="ru-RU" sz="1600" b="1" dirty="0">
              <a:solidFill>
                <a:srgbClr val="5A4D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13EA325-FCDC-905F-298F-7A943EEC7490}"/>
              </a:ext>
            </a:extLst>
          </p:cNvPr>
          <p:cNvSpPr/>
          <p:nvPr/>
        </p:nvSpPr>
        <p:spPr bwMode="auto">
          <a:xfrm>
            <a:off x="8632054" y="3608440"/>
            <a:ext cx="2648875" cy="2481166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 уполномоченные ими лица (например СДЛ, руководитель филиала, бухгалтер, продавец в ювелирном магазине и т.д.)</a:t>
            </a:r>
            <a:endParaRPr lang="ru-RU" sz="1600" b="1" dirty="0">
              <a:solidFill>
                <a:srgbClr val="5A4D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71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FA91CC3D-FB19-9CC0-51E2-9EC6679C43E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7C69EA1-92A0-3F42-E9F0-23AAC757898B}"/>
              </a:ext>
            </a:extLst>
          </p:cNvPr>
          <p:cNvSpPr/>
          <p:nvPr/>
        </p:nvSpPr>
        <p:spPr bwMode="auto">
          <a:xfrm>
            <a:off x="614040" y="3007819"/>
            <a:ext cx="11110032" cy="2993485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F7F6436-F739-21C7-D47A-4C9AA6E4A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FE3E6AE-56A9-19EC-FFB1-6794E7680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DCBE8A94-F076-A80C-2EB0-6DA8ECB04A0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D502ECB-BD38-6B3A-8379-267DE9DFF2EF}"/>
              </a:ext>
            </a:extLst>
          </p:cNvPr>
          <p:cNvSpPr/>
          <p:nvPr/>
        </p:nvSpPr>
        <p:spPr>
          <a:xfrm>
            <a:off x="967666" y="1539421"/>
            <a:ext cx="10475650" cy="13398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ru-RU" sz="2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Росфинмониторинг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EFD7B266-7488-1A59-8309-330CC5305F22}"/>
              </a:ext>
            </a:extLst>
          </p:cNvPr>
          <p:cNvSpPr txBox="1">
            <a:spLocks/>
          </p:cNvSpPr>
          <p:nvPr/>
        </p:nvSpPr>
        <p:spPr bwMode="auto">
          <a:xfrm>
            <a:off x="790113" y="3296876"/>
            <a:ext cx="10787847" cy="2446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принятия решения об отказе от проведения операции </a:t>
            </a:r>
            <a:br>
              <a:rPr lang="ru-RU" sz="1600" b="1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денежными средствами или иным имуществом, необходимо проинформировать Росфинмониторинг, направив соответствующее ФЭС, </a:t>
            </a:r>
            <a:br>
              <a:rPr lang="ru-RU" sz="1600" b="1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рабочего дня, следующего за днем принятия решения. </a:t>
            </a:r>
          </a:p>
          <a:p>
            <a:pPr algn="ctr"/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u="sng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(ПП РФ от 19 марта 2014 г. № 209 «Об утверждении Положения о представлении информации в Федеральную службу по финансовому мониторингу организациями, осуществляющими операции с денежными средствами или иным имуществом, и индивидуальными предпринимателями и направлении Федеральной службой по финансовому мониторингу запросов в организации, осуществляющие операции с денежными средствами или иным имуществом, и индивидуальным предпринимателям</a:t>
            </a:r>
            <a:r>
              <a:rPr lang="ru-RU" sz="1600" u="sng" dirty="0">
                <a:solidFill>
                  <a:srgbClr val="5A4D4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»)</a:t>
            </a:r>
          </a:p>
        </p:txBody>
      </p:sp>
    </p:spTree>
    <p:extLst>
      <p:ext uri="{BB962C8B-B14F-4D97-AF65-F5344CB8AC3E}">
        <p14:creationId xmlns:p14="http://schemas.microsoft.com/office/powerpoint/2010/main" val="13579374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6258</TotalTime>
  <Words>247</Words>
  <Application>Microsoft Office PowerPoint</Application>
  <DocSecurity>0</DocSecurity>
  <PresentationFormat>Широкоэкранный</PresentationFormat>
  <Paragraphs>16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Памятка    «ОТКАЗ В СОВЕРШЕНИИ ОПЕРАЦИИ И ИНФОРМИРОВАНИЕ ОБ ЭТОМ РОСФИНМОНИТОРИНГ»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   «НАЗНАЧЕНИЕ СПЕЦИАЛЬНОГО ДОЛЖНОСТНОГО ЛИЦА»</dc:title>
  <dc:subject/>
  <dc:creator>Валерия С. Крымцева</dc:creator>
  <cp:keywords/>
  <dc:description/>
  <cp:lastModifiedBy>Валерия С. Крымцева</cp:lastModifiedBy>
  <cp:revision>36</cp:revision>
  <cp:lastPrinted>2025-12-16T15:27:11Z</cp:lastPrinted>
  <dcterms:created xsi:type="dcterms:W3CDTF">2023-09-06T08:36:09Z</dcterms:created>
  <dcterms:modified xsi:type="dcterms:W3CDTF">2025-12-16T15:29:50Z</dcterms:modified>
  <cp:category/>
  <dc:identifier/>
  <cp:contentStatus/>
  <dc:language/>
  <cp:version/>
</cp:coreProperties>
</file>