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6765241-63F1-41A5-9450-1DA1C0AF9B30}" type="datetimeFigureOut">
              <a:rPr lang="ru-RU"/>
              <a:t>27.03.2026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BEF7220-FF9E-46C9-8E38-EC5B8B259236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924371" y="1641690"/>
            <a:ext cx="10343258" cy="3781888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ru-RU" sz="3600" b="1">
                <a:latin typeface="Times New Roman"/>
                <a:cs typeface="Times New Roman"/>
              </a:rPr>
              <a:t>Памятка  </a:t>
            </a:r>
            <a:br>
              <a:rPr lang="ru-RU" sz="3600" b="1">
                <a:latin typeface="Times New Roman"/>
                <a:cs typeface="Times New Roman"/>
              </a:rPr>
            </a:br>
            <a:r>
              <a:rPr lang="ru-RU" sz="2800">
                <a:latin typeface="Times New Roman"/>
                <a:cs typeface="Times New Roman"/>
              </a:rPr>
              <a:t>«Идентификация клиентов, представителей клиентов и (или) выгодоприобретателей, а также бенефициарных владельцев»</a:t>
            </a:r>
            <a:endParaRPr lang="ru-RU" sz="3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295182" y="1699815"/>
            <a:ext cx="11547700" cy="42276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  <a:spcAft>
                <a:spcPts val="800"/>
              </a:spcAft>
              <a:buNone/>
              <a:defRPr/>
            </a:pPr>
            <a:endParaRPr lang="ru-RU" b="1" dirty="0">
              <a:latin typeface="Times New Roman"/>
              <a:cs typeface="Times New Roman"/>
            </a:endParaRPr>
          </a:p>
          <a:p>
            <a:pPr indent="342900" algn="ctr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b="1" dirty="0">
                <a:latin typeface="Times New Roman"/>
                <a:cs typeface="Times New Roman"/>
              </a:rPr>
              <a:t>В случае отказа клиента предоставить необходимую для его идентификации информацию организация (индивидуальный предприниматель) обязаны отказать ему в приеме на обслуживание.</a:t>
            </a:r>
            <a:endParaRPr dirty="0"/>
          </a:p>
          <a:p>
            <a:pPr indent="34290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endParaRPr lang="ru-RU" sz="1800" dirty="0">
              <a:latin typeface="Times New Roman"/>
              <a:ea typeface="Calibri"/>
              <a:cs typeface="Times New Roman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endParaRPr lang="ru-RU" dirty="0">
              <a:latin typeface="Times New Roman"/>
              <a:ea typeface="Calibri"/>
              <a:cs typeface="Times New Roman"/>
            </a:endParaRPr>
          </a:p>
          <a:p>
            <a:pPr indent="342900" algn="ctr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 b="1" dirty="0">
                <a:latin typeface="Times New Roman"/>
                <a:ea typeface="Calibri"/>
                <a:cs typeface="Times New Roman"/>
              </a:rPr>
              <a:t>Отказ в приеме клиента на обслуживание не является основанием для возникновения гражданско-правовой ответственности организаций, осуществляющих операции с денежными средствами или иным имуществом, за совершение соответствующих действий.</a:t>
            </a:r>
            <a:endParaRPr sz="1800" b="1" dirty="0">
              <a:latin typeface="Calibri"/>
              <a:ea typeface="Calibri"/>
              <a:cs typeface="Times New Roman"/>
            </a:endParaRPr>
          </a:p>
          <a:p>
            <a:pPr indent="342900" algn="just">
              <a:lnSpc>
                <a:spcPct val="114999"/>
              </a:lnSpc>
              <a:spcAft>
                <a:spcPts val="800"/>
              </a:spcAft>
              <a:buNone/>
              <a:defRPr/>
            </a:pPr>
            <a:r>
              <a:rPr lang="ru-RU" sz="1800" dirty="0">
                <a:latin typeface="Times New Roman"/>
                <a:ea typeface="Calibri"/>
                <a:cs typeface="Times New Roman"/>
              </a:rPr>
              <a:t> </a:t>
            </a:r>
            <a:endParaRPr lang="ru-RU" sz="18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-26968" y="3502277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cxnSp>
        <p:nvCxnSpPr>
          <p:cNvPr id="8" name="Прямая соединительная линия 7"/>
          <p:cNvCxnSpPr>
            <a:cxnSpLocks/>
          </p:cNvCxnSpPr>
          <p:nvPr/>
        </p:nvCxnSpPr>
        <p:spPr bwMode="auto">
          <a:xfrm>
            <a:off x="0" y="2810130"/>
            <a:ext cx="12192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 bwMode="auto">
          <a:xfrm>
            <a:off x="383220" y="3324608"/>
            <a:ext cx="116031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800" b="0" i="0" u="none" strike="noStrike">
                <a:latin typeface="Times New Roman"/>
              </a:rPr>
              <a:t>        При покупке физическим лицом ювелирных и других изделий из драгоценных металлов </a:t>
            </a:r>
            <a:br>
              <a:rPr lang="ru-RU" sz="1800" b="0" i="0" u="none" strike="noStrike">
                <a:latin typeface="Times New Roman"/>
              </a:rPr>
            </a:br>
            <a:r>
              <a:rPr lang="ru-RU" sz="1800" b="0" i="0" u="none" strike="noStrike">
                <a:latin typeface="Times New Roman"/>
              </a:rPr>
              <a:t>и (или) драгоценных камней сумма покупки, </a:t>
            </a:r>
            <a:r>
              <a:rPr lang="ru-RU" sz="1800" b="1" i="0" u="sng" strike="noStrike">
                <a:latin typeface="Times New Roman"/>
              </a:rPr>
              <a:t>не превышает 60 000 рублей</a:t>
            </a:r>
            <a:r>
              <a:rPr lang="ru-RU" sz="1800" b="0" i="0" u="none" strike="noStrike">
                <a:latin typeface="Times New Roman"/>
              </a:rPr>
              <a:t>, либо сумма покупки в иностранной валюте, </a:t>
            </a:r>
            <a:r>
              <a:rPr lang="ru-RU" sz="1800" b="1" i="0" u="sng" strike="noStrike">
                <a:latin typeface="Times New Roman"/>
              </a:rPr>
              <a:t>эквивалентна 60 000 рублей</a:t>
            </a:r>
            <a:r>
              <a:rPr lang="ru-RU" sz="1800" b="0" i="0" u="none" strike="noStrike">
                <a:latin typeface="Times New Roman"/>
              </a:rPr>
              <a:t>, а также при использовании персонифицированного электронного средства платежа для совершения покупки физическим лицом ювелирных и других изделий из драгоценных металлов и (или) драгоценных камней в розницу сумма покупки, </a:t>
            </a:r>
            <a:r>
              <a:rPr lang="ru-RU" sz="1800" b="1" i="0" u="sng" strike="noStrike">
                <a:latin typeface="Times New Roman"/>
              </a:rPr>
              <a:t>не превышает 400 000 рублей</a:t>
            </a:r>
            <a:r>
              <a:rPr lang="ru-RU" sz="1800" b="0" i="0" u="none" strike="noStrike">
                <a:latin typeface="Times New Roman"/>
              </a:rPr>
              <a:t>, либо сумма покупки </a:t>
            </a:r>
            <a:br>
              <a:rPr lang="ru-RU" sz="1800" b="0" i="0" u="none" strike="noStrike">
                <a:latin typeface="Times New Roman"/>
              </a:rPr>
            </a:br>
            <a:r>
              <a:rPr lang="ru-RU" sz="1800" b="0" i="0" u="none" strike="noStrike">
                <a:latin typeface="Times New Roman"/>
              </a:rPr>
              <a:t>в иностранной валюте, </a:t>
            </a:r>
            <a:r>
              <a:rPr lang="ru-RU" sz="1800" b="1" i="0" u="sng" strike="noStrike">
                <a:latin typeface="Times New Roman"/>
              </a:rPr>
              <a:t>эквивалентна 400 000 рублей</a:t>
            </a:r>
            <a:r>
              <a:rPr lang="ru-RU" sz="1800" b="0" i="0" u="none" strike="noStrike">
                <a:latin typeface="Times New Roman"/>
              </a:rPr>
              <a:t>, в этом случае идентификация клиента - физического лица, представителя клиента, выгодоприобретателя и бенефициарного владельца </a:t>
            </a:r>
            <a:r>
              <a:rPr lang="ru-RU" sz="1800" b="1" i="0" u="sng" strike="noStrike">
                <a:latin typeface="Times New Roman"/>
              </a:rPr>
              <a:t>не проводится </a:t>
            </a:r>
            <a:r>
              <a:rPr lang="ru-RU" sz="1800" b="0" i="0" u="none" strike="noStrike">
                <a:latin typeface="Times New Roman"/>
              </a:rPr>
              <a:t>(за исключением случая, если у работников организации, осуществляющей операции с денежными средствами или иным имуществом, возникают подозрения, что данная операция осуществляется в целях легализации (отмывания) доходов, полученных преступным путем, или финансирования терроризма).</a:t>
            </a:r>
            <a:endParaRPr/>
          </a:p>
        </p:txBody>
      </p:sp>
      <p:sp>
        <p:nvSpPr>
          <p:cNvPr id="14" name="TextBox 13"/>
          <p:cNvSpPr txBox="1"/>
          <p:nvPr/>
        </p:nvSpPr>
        <p:spPr bwMode="auto">
          <a:xfrm>
            <a:off x="142043" y="1485573"/>
            <a:ext cx="1168005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Организации, осуществляющие операции с денежными средствами или иным имуществом,</a:t>
            </a:r>
            <a:br>
              <a:rPr lang="ru-RU" sz="2000" b="1">
                <a:latin typeface="Times New Roman"/>
                <a:cs typeface="Times New Roman"/>
              </a:rPr>
            </a:br>
            <a:r>
              <a:rPr lang="ru-RU" sz="2000" b="1">
                <a:latin typeface="Times New Roman"/>
                <a:cs typeface="Times New Roman"/>
              </a:rPr>
              <a:t> не обязаны идентифицировать клиента, представителя клиента </a:t>
            </a:r>
            <a:br>
              <a:rPr lang="ru-RU" sz="2000" b="1">
                <a:latin typeface="Times New Roman"/>
                <a:cs typeface="Times New Roman"/>
              </a:rPr>
            </a:br>
            <a:r>
              <a:rPr lang="ru-RU" sz="2000" b="1">
                <a:latin typeface="Times New Roman"/>
                <a:cs typeface="Times New Roman"/>
              </a:rPr>
              <a:t>и (или) выгодоприобретателя в случае, если:</a:t>
            </a:r>
            <a:endParaRPr lang="ru-RU"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 bwMode="auto">
          <a:xfrm>
            <a:off x="1073425" y="1339851"/>
            <a:ext cx="10387647" cy="60435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ru-RU" sz="1800" b="1">
                <a:latin typeface="Times New Roman"/>
                <a:ea typeface="+mn-ea"/>
                <a:cs typeface="Times New Roman"/>
              </a:rPr>
            </a:br>
            <a:r>
              <a:rPr lang="ru-RU" sz="2000" b="1">
                <a:latin typeface="Times New Roman"/>
                <a:ea typeface="+mn-ea"/>
                <a:cs typeface="Times New Roman"/>
              </a:rPr>
              <a:t>Проведение идентификации клиента</a:t>
            </a:r>
            <a:endParaRPr lang="ru-RU" sz="2000" b="1">
              <a:latin typeface="Times New Roman"/>
              <a:cs typeface="Times New Roman"/>
            </a:endParaRPr>
          </a:p>
        </p:txBody>
      </p:sp>
      <p:cxnSp>
        <p:nvCxnSpPr>
          <p:cNvPr id="3" name="Прямая соединительная линия 2"/>
          <p:cNvCxnSpPr>
            <a:cxnSpLocks/>
          </p:cNvCxnSpPr>
          <p:nvPr/>
        </p:nvCxnSpPr>
        <p:spPr bwMode="auto">
          <a:xfrm>
            <a:off x="0" y="2041864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 bwMode="auto">
          <a:xfrm>
            <a:off x="1740393" y="2210015"/>
            <a:ext cx="871121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atin typeface="Times New Roman"/>
                <a:cs typeface="Times New Roman"/>
              </a:rPr>
              <a:t>Основные</a:t>
            </a:r>
            <a:r>
              <a:rPr lang="ru-RU" sz="1600" b="1" spc="-1">
                <a:latin typeface="Times New Roman"/>
                <a:ea typeface="Microsoft Sans Serif"/>
                <a:cs typeface="Times New Roman"/>
              </a:rPr>
              <a:t> понятия, используемые для целей идентификации:</a:t>
            </a:r>
            <a:endParaRPr lang="ru-RU" sz="1600">
              <a:latin typeface="Times New Roman"/>
              <a:cs typeface="Times New Roman"/>
            </a:endParaRPr>
          </a:p>
        </p:txBody>
      </p:sp>
      <p:sp>
        <p:nvSpPr>
          <p:cNvPr id="10" name="TextBox 9"/>
          <p:cNvSpPr txBox="1"/>
          <p:nvPr/>
        </p:nvSpPr>
        <p:spPr bwMode="auto">
          <a:xfrm>
            <a:off x="295182" y="2784937"/>
            <a:ext cx="11612649" cy="3261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285750" algn="just">
              <a:buFont typeface="Wingdings"/>
              <a:buChar char="v"/>
              <a:defRPr/>
            </a:pPr>
            <a:r>
              <a:rPr lang="ru-RU" sz="1600" b="1" u="sng">
                <a:latin typeface="Times New Roman"/>
                <a:cs typeface="Times New Roman"/>
              </a:rPr>
              <a:t>клиент</a:t>
            </a:r>
            <a:r>
              <a:rPr lang="ru-RU" sz="1600">
                <a:latin typeface="Times New Roman"/>
                <a:cs typeface="Times New Roman"/>
              </a:rPr>
              <a:t> - физич</a:t>
            </a:r>
            <a:r>
              <a:rPr lang="ru-RU" sz="1600">
                <a:solidFill>
                  <a:schemeClr val="tx1"/>
                </a:solidFill>
                <a:latin typeface="Times New Roman"/>
                <a:cs typeface="Times New Roman"/>
              </a:rPr>
              <a:t>еское или юридическое лицо, иностранная структура без образования юридического лица, находящиеся на обслуживании организации, осуществляющей операции с денежными средствами или иным имуществом</a:t>
            </a:r>
            <a:endParaRPr lang="ru-RU" sz="1600">
              <a:latin typeface="Times New Roman"/>
              <a:cs typeface="Times New Roman"/>
            </a:endParaRPr>
          </a:p>
          <a:p>
            <a:pPr indent="-285750" algn="just">
              <a:buFont typeface="Wingdings"/>
              <a:buChar char="v"/>
              <a:defRPr/>
            </a:pPr>
            <a:endParaRPr lang="ru-RU" sz="1600">
              <a:latin typeface="Times New Roman"/>
              <a:cs typeface="Times New Roman"/>
            </a:endParaRPr>
          </a:p>
          <a:p>
            <a:pPr algn="just">
              <a:buFont typeface="Wingdings"/>
              <a:buChar char="v"/>
              <a:defRPr/>
            </a:pPr>
            <a:r>
              <a:rPr lang="ru-RU" sz="1600">
                <a:latin typeface="Times New Roman"/>
                <a:cs typeface="Times New Roman"/>
              </a:rPr>
              <a:t> </a:t>
            </a:r>
            <a:r>
              <a:rPr lang="ru-RU" sz="1600" b="1" u="sng">
                <a:latin typeface="Times New Roman"/>
                <a:cs typeface="Times New Roman"/>
              </a:rPr>
              <a:t>выгодоприобретатель</a:t>
            </a:r>
            <a:r>
              <a:rPr lang="ru-RU" sz="1600">
                <a:latin typeface="Times New Roman"/>
                <a:cs typeface="Times New Roman"/>
              </a:rPr>
              <a:t> - лицо, к выгоде которого действует клиент, в том числе на основании агентского договора, договоров поручения, комиссии и доверительного управления, при проведении операций с денежными средствами и иным имуществом</a:t>
            </a:r>
            <a:endParaRPr/>
          </a:p>
          <a:p>
            <a:pPr algn="just">
              <a:buFont typeface="Wingdings"/>
              <a:buChar char="v"/>
              <a:defRPr/>
            </a:pPr>
            <a:endParaRPr lang="ru-RU" sz="1600">
              <a:latin typeface="Times New Roman"/>
              <a:cs typeface="Times New Roman"/>
            </a:endParaRPr>
          </a:p>
          <a:p>
            <a:pPr algn="just">
              <a:buFont typeface="Wingdings"/>
              <a:buChar char="v"/>
              <a:defRPr/>
            </a:pPr>
            <a:r>
              <a:rPr lang="ru-RU" sz="1600">
                <a:latin typeface="Times New Roman"/>
                <a:cs typeface="Times New Roman"/>
              </a:rPr>
              <a:t> </a:t>
            </a:r>
            <a:r>
              <a:rPr lang="ru-RU" sz="1600" b="1" u="sng">
                <a:latin typeface="Times New Roman"/>
                <a:cs typeface="Times New Roman"/>
              </a:rPr>
              <a:t>бенефициарный владелец </a:t>
            </a:r>
            <a:r>
              <a:rPr lang="ru-RU" sz="1600">
                <a:latin typeface="Times New Roman"/>
                <a:cs typeface="Times New Roman"/>
              </a:rPr>
              <a:t>- физическое лицо, которое в конечном счете прямо или косвенно (через третьих лиц) владеет (имеет преобладающее участие более 25 процентов в капитале) клиентом - юридическим лицом либо имеет возможность контролировать действия клиента</a:t>
            </a:r>
            <a:endParaRPr/>
          </a:p>
          <a:p>
            <a:pPr algn="just">
              <a:buFont typeface="Wingdings"/>
              <a:buChar char="v"/>
              <a:defRPr/>
            </a:pPr>
            <a:endParaRPr lang="ru-RU" sz="1600">
              <a:latin typeface="Times New Roman"/>
              <a:cs typeface="Times New Roman"/>
            </a:endParaRPr>
          </a:p>
          <a:p>
            <a:pPr algn="just">
              <a:buFont typeface="Wingdings"/>
              <a:buChar char="v"/>
              <a:defRPr/>
            </a:pPr>
            <a:r>
              <a:rPr lang="ru-RU" sz="1600">
                <a:latin typeface="Times New Roman"/>
                <a:cs typeface="Times New Roman"/>
              </a:rPr>
              <a:t> </a:t>
            </a:r>
            <a:r>
              <a:rPr lang="ru-RU" sz="1600" b="1" u="sng">
                <a:latin typeface="Times New Roman"/>
                <a:cs typeface="Times New Roman"/>
              </a:rPr>
              <a:t>идентификация</a:t>
            </a:r>
            <a:r>
              <a:rPr lang="ru-RU" sz="1600">
                <a:latin typeface="Times New Roman"/>
                <a:cs typeface="Times New Roman"/>
              </a:rPr>
              <a:t> - совокупность мероприятий по установлению сведений о клиентах, их представителях, выгодоприобретателях, бенефициарных владельцах и подтверждению достоверности этих сведений с использованием оригиналов документов и (или) надлежащим образом заверенных копий и (или) государственных и иных информационных систем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295183" y="1725136"/>
            <a:ext cx="1154762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 spc="-1">
                <a:latin typeface="Times New Roman"/>
                <a:ea typeface="Microsoft Sans Serif"/>
                <a:cs typeface="Times New Roman"/>
              </a:rPr>
              <a:t>Программа идентификации включает в себя  следующие этапы:</a:t>
            </a:r>
            <a:r>
              <a:rPr lang="ru-RU" sz="1800">
                <a:latin typeface="Times New Roman"/>
                <a:ea typeface="Calibri"/>
                <a:cs typeface="Times New Roman"/>
              </a:rPr>
              <a:t> </a:t>
            </a:r>
            <a:endParaRPr lang="ru-RU" sz="180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0" y="2183907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 bwMode="auto">
          <a:xfrm>
            <a:off x="1813470" y="2272683"/>
            <a:ext cx="8008398" cy="4357825"/>
          </a:xfrm>
          <a:prstGeom prst="ellipse">
            <a:avLst/>
          </a:prstGeom>
          <a:solidFill>
            <a:srgbClr val="797B7E"/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45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9" name="Скругленный прямоугольник 41"/>
          <p:cNvSpPr/>
          <p:nvPr/>
        </p:nvSpPr>
        <p:spPr bwMode="auto">
          <a:xfrm>
            <a:off x="4909984" y="2491740"/>
            <a:ext cx="1931670" cy="801093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Проверка по перечням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0" name="Скругленный прямоугольник 39"/>
          <p:cNvSpPr/>
          <p:nvPr/>
        </p:nvSpPr>
        <p:spPr bwMode="auto">
          <a:xfrm>
            <a:off x="6980368" y="3297949"/>
            <a:ext cx="2157180" cy="801092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Установление принадлежности к ПДЛ и ИПДЛ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Скругленный прямоугольник 38"/>
          <p:cNvSpPr/>
          <p:nvPr/>
        </p:nvSpPr>
        <p:spPr bwMode="auto">
          <a:xfrm>
            <a:off x="7097616" y="4644545"/>
            <a:ext cx="2039931" cy="801092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Обновление сведений 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2" name="Скругленный прямоугольник 43"/>
          <p:cNvSpPr/>
          <p:nvPr/>
        </p:nvSpPr>
        <p:spPr bwMode="auto">
          <a:xfrm>
            <a:off x="4909984" y="5630589"/>
            <a:ext cx="1931670" cy="801093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Оценка и присвоение уровня риска 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3" name="Скругленный прямоугольник 40"/>
          <p:cNvSpPr/>
          <p:nvPr/>
        </p:nvSpPr>
        <p:spPr bwMode="auto">
          <a:xfrm>
            <a:off x="2433058" y="4472958"/>
            <a:ext cx="2251059" cy="1111392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Установление принадлежности к странам из списка ФАТФ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5" name="Скругленный прямоугольник 2"/>
          <p:cNvSpPr/>
          <p:nvPr/>
        </p:nvSpPr>
        <p:spPr bwMode="auto">
          <a:xfrm>
            <a:off x="2636178" y="3213834"/>
            <a:ext cx="2140414" cy="801092"/>
          </a:xfrm>
          <a:prstGeom prst="roundRect">
            <a:avLst>
              <a:gd name="adj" fmla="val 16667"/>
            </a:avLst>
          </a:prstGeom>
          <a:solidFill>
            <a:srgbClr val="797B7E">
              <a:lumMod val="20000"/>
              <a:lumOff val="80000"/>
            </a:srgbClr>
          </a:solidFill>
          <a:ln w="25400" cap="flat" cmpd="sng" algn="ctr">
            <a:solidFill>
              <a:srgbClr val="797B7E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600" b="1" i="0" u="none" strike="noStrike" cap="none" spc="0">
                <a:ln>
                  <a:noFill/>
                </a:ln>
                <a:solidFill>
                  <a:srgbClr val="797B7E">
                    <a:lumMod val="50000"/>
                  </a:srgbClr>
                </a:solidFill>
                <a:latin typeface="Arial"/>
                <a:cs typeface="Arial"/>
              </a:rPr>
              <a:t>Установление первичных данных </a:t>
            </a:r>
            <a:endParaRPr sz="1800" b="0" i="0" u="none" strike="noStrike" cap="none" spc="0">
              <a:ln>
                <a:noFill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 bwMode="auto">
          <a:xfrm>
            <a:off x="4704355" y="4081193"/>
            <a:ext cx="3144270" cy="42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200" b="1">
                <a:solidFill>
                  <a:schemeClr val="accent1">
                    <a:lumMod val="20000"/>
                    <a:lumOff val="80000"/>
                  </a:schemeClr>
                </a:solidFill>
              </a:rPr>
              <a:t>ИДЕНТИФИКАЦИЯ</a:t>
            </a:r>
            <a:r>
              <a:rPr lang="ru-RU" sz="2400" b="1"/>
              <a:t>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322185" y="1594483"/>
            <a:ext cx="1154762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latin typeface="Times New Roman"/>
                <a:cs typeface="Times New Roman"/>
              </a:rPr>
              <a:t>В отношении физических лиц</a:t>
            </a:r>
            <a:endParaRPr lang="ru-RU" sz="200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0" y="2163870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 bwMode="auto">
          <a:xfrm>
            <a:off x="322184" y="2568928"/>
            <a:ext cx="11547808" cy="4258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buClrTx/>
              <a:buNone/>
              <a:defRPr/>
            </a:pPr>
            <a:r>
              <a:rPr lang="ru-RU" b="1">
                <a:latin typeface="Times New Roman"/>
                <a:cs typeface="Times New Roman"/>
              </a:rPr>
              <a:t>В целях идентификации физических лиц на основании документа, удостоверяющего личность, устанавливаются и фиксируются следующие данные:</a:t>
            </a:r>
          </a:p>
          <a:p>
            <a:pPr algn="just">
              <a:lnSpc>
                <a:spcPct val="90000"/>
              </a:lnSpc>
              <a:buClrTx/>
              <a:buNone/>
              <a:defRPr/>
            </a:pPr>
            <a:endParaRPr lang="ru-RU" b="1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1. Фамилия, имя, отчество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2. Дата рождения.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3. Гражданство.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4. Реквизиты документа, удостоверяющего личность: серия и номер документа (при наличии), дата выдачи документа, наименование органа, выдавшего документ (при наличии кода подразделения может не устанавливаться), и код подразделения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5. Данные документа, подтверждающего право иностранного гражданина или лица без гражданства на пребывание (проживание) в Российской Федерации: серия и номер документа (при наличии), дата начала срока действия права пребывания (проживания), дата окончания срока действия права пребывания (проживания).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6. Адрес регистрации по месту жительства (по месту пребывания).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7. Идентификационный номер налогоплательщика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8. Информация о страховом номере индивидуального лицевого счета застрахованного лица в системе обязательного пенсионного страхования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9. Контактная информация (при наличии): номер телефона, факса, адрес электронной почты, почтовый адрес и другая информация.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10. Наименование должности клиента, являющегося лицом, указанным в подпункте 1 пункта 1 статьи 7.3 Федерального закона.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90000"/>
              </a:lnSpc>
              <a:buClrTx/>
              <a:buNone/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11. Степень родства либо статус клиента по отношению к лицу, указанному в подпункте 1 пункта 1 статьи 7.3 Федерального закона.</a:t>
            </a:r>
            <a:endParaRPr sz="1400"/>
          </a:p>
          <a:p>
            <a:pPr algn="just">
              <a:lnSpc>
                <a:spcPct val="90000"/>
              </a:lnSpc>
              <a:buClrTx/>
              <a:buNone/>
              <a:defRPr/>
            </a:pPr>
            <a:r>
              <a:rPr lang="ru-RU">
                <a:latin typeface="Times New Roman"/>
                <a:cs typeface="Times New Roman"/>
              </a:rPr>
              <a:t>         </a:t>
            </a:r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295183" y="1699816"/>
            <a:ext cx="11547629" cy="811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14999"/>
              </a:lnSpc>
              <a:spcAft>
                <a:spcPts val="800"/>
              </a:spcAft>
              <a:defRPr/>
            </a:pPr>
            <a:r>
              <a:rPr lang="ru-RU" b="1">
                <a:latin typeface="Times New Roman"/>
                <a:cs typeface="Times New Roman"/>
              </a:rPr>
              <a:t>В отношении юридических лиц</a:t>
            </a:r>
            <a:endParaRPr lang="ru-RU"/>
          </a:p>
          <a:p>
            <a:pPr indent="342900" algn="just">
              <a:lnSpc>
                <a:spcPct val="114999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 </a:t>
            </a:r>
            <a:endParaRPr lang="ru-RU" sz="180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75501" y="2105728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629781" y="2511640"/>
            <a:ext cx="11097771" cy="4404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None/>
              <a:defRPr/>
            </a:pPr>
            <a:r>
              <a:rPr lang="ru-RU" sz="1600" b="1" u="none">
                <a:latin typeface="Times New Roman"/>
                <a:cs typeface="Times New Roman"/>
              </a:rPr>
              <a:t>В целях идентификации юридических лиц устанавливаются и фиксируются следующие данные: </a:t>
            </a:r>
            <a:endParaRPr sz="1600" b="1" u="none"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1. Наименование, фирменное наименование на русском языке (полное и (или) сокращенное) (при наличии) и на иностранных языках (полное и (или) сокращенное)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2. Организационно-правовая форма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3. Идентификационный номер налогоплательщика - для резидента; идентификационный номер налогоплательщика или код иностранной организации, присвоенный до 24 декабря 2010 г., либо идентификационный номер налогоплательщика, присвоенный после 24 декабря 2010 г., - для нерезидента.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4. Сведения о государственной регистрации: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а) основной государственный регистрационный номер - для резидента;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б) номер записи об аккредитации филиала, представительства иностранного юридического лица в государственном реестре аккредитованных филиалов, представительств иностранных юридических лиц, регистрационный номер юридического лица по месту учреждения и регистрации - для нерезидента;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в) адрес юридического лица.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5. Код в соответствии с Общероссийским классификатором объектов административно-территориального деления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6. Сведения о лицензии клиента на право осуществления деятельности, подлежащей лицензированию: вид, номер, дата выдачи лицензии; кем выдана; срок действия; перечень видов лицензируемой деятельности.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1400" b="0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7. Сведения о доменном имени, указателе страницы сайта в информационно-телекоммуникационной сети "Интернет", с использованием которых клиентом - юридическим лицом оказываются услуги (при наличии).</a:t>
            </a:r>
            <a:endParaRPr sz="14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50000"/>
              </a:lnSpc>
              <a:buClrTx/>
              <a:buNone/>
              <a:defRPr/>
            </a:pPr>
            <a:endParaRPr sz="1400" u="none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295183" y="1699816"/>
            <a:ext cx="11547629" cy="9829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b="1">
                <a:latin typeface="Times New Roman"/>
                <a:cs typeface="Times New Roman"/>
              </a:rPr>
              <a:t>В отношении иностранной структуры без образования юридического лица</a:t>
            </a:r>
            <a:endParaRPr lang="ru-RU">
              <a:latin typeface="Times New Roman"/>
              <a:cs typeface="Times New Roman"/>
            </a:endParaRPr>
          </a:p>
          <a:p>
            <a:pPr indent="34290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endParaRPr lang="ru-RU" sz="180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0" y="2308845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889232" y="2766960"/>
            <a:ext cx="10622909" cy="3931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800">
                <a:latin typeface="Times New Roman"/>
                <a:cs typeface="Times New Roman"/>
              </a:rPr>
              <a:t>1. наименование.</a:t>
            </a: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>
                <a:latin typeface="Times New Roman"/>
                <a:cs typeface="Times New Roman"/>
              </a:rPr>
              <a:t>2. регистрационный номер (номера) (при наличии), присвоенный иностранной структуре без образования юридического лица в государстве ее регистрации.</a:t>
            </a: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>
                <a:latin typeface="Times New Roman"/>
                <a:cs typeface="Times New Roman"/>
              </a:rPr>
              <a:t>3. код (при наличии) иностранной структуры без образования юридического лица в государстве ее регистрации в качестве налогоплательщика.</a:t>
            </a: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>
                <a:latin typeface="Times New Roman"/>
                <a:cs typeface="Times New Roman"/>
              </a:rPr>
              <a:t>4. место ведения основной деятельности.</a:t>
            </a:r>
            <a:endParaRPr/>
          </a:p>
          <a:p>
            <a:pPr marL="285750" indent="-285750" algn="just">
              <a:buFontTx/>
              <a:buChar char="-"/>
              <a:defRPr/>
            </a:pPr>
            <a:endParaRPr lang="ru-RU"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ru-RU" sz="1800" b="1">
                <a:latin typeface="Times New Roman"/>
                <a:cs typeface="Times New Roman"/>
              </a:rPr>
              <a:t>В отношении трастов и иных иностранных структур без образования юридического лица с аналогичной структурой или функцией дополнительно:</a:t>
            </a:r>
            <a:endParaRPr b="1"/>
          </a:p>
          <a:p>
            <a:pPr algn="just">
              <a:defRPr/>
            </a:pPr>
            <a:endParaRPr lang="ru-RU">
              <a:latin typeface="Times New Roman"/>
              <a:cs typeface="Times New Roman"/>
            </a:endParaRPr>
          </a:p>
          <a:p>
            <a:pPr marL="283879" indent="-283879" algn="just">
              <a:buAutoNum type="arabicPeriod"/>
              <a:defRPr/>
            </a:pPr>
            <a:r>
              <a:rPr lang="ru-RU" sz="1800">
                <a:latin typeface="Times New Roman"/>
                <a:cs typeface="Times New Roman"/>
              </a:rPr>
              <a:t>состав имущества, находящегося в управлении.</a:t>
            </a:r>
            <a:endParaRPr lang="ru-RU">
              <a:latin typeface="Times New Roman"/>
              <a:cs typeface="Times New Roman"/>
            </a:endParaRPr>
          </a:p>
          <a:p>
            <a:pPr algn="just">
              <a:defRPr/>
            </a:pPr>
            <a:r>
              <a:rPr lang="ru-RU" sz="1800">
                <a:latin typeface="Times New Roman"/>
                <a:cs typeface="Times New Roman"/>
              </a:rPr>
              <a:t>2. фамилия, имя, отчество (при наличии) (наименование) и адрес места жительства (места нахождения) учредителей (участников), доверительного собственника (управляющего) и протекторов (при наличии).</a:t>
            </a:r>
          </a:p>
          <a:p>
            <a:pPr marL="285750" indent="-285750" algn="just">
              <a:buFontTx/>
              <a:buChar char="-"/>
              <a:defRPr/>
            </a:pPr>
            <a:endParaRPr lang="ru-RU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322184" y="1446435"/>
            <a:ext cx="11547664" cy="548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2000" b="1" dirty="0">
                <a:latin typeface="Times New Roman"/>
                <a:cs typeface="Times New Roman"/>
              </a:rPr>
              <a:t>Сверка клиентов с Перечнями</a:t>
            </a:r>
            <a:endParaRPr sz="2000" dirty="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0" y="2045091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3533ADB-1120-30D0-CACC-C3CA7952321B}"/>
              </a:ext>
            </a:extLst>
          </p:cNvPr>
          <p:cNvSpPr txBox="1"/>
          <p:nvPr/>
        </p:nvSpPr>
        <p:spPr>
          <a:xfrm>
            <a:off x="2868838" y="2183849"/>
            <a:ext cx="6103398" cy="7586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4000" b="1" u="sng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www.fedsfm.ru</a:t>
            </a:r>
            <a:endParaRPr lang="ru-RU" sz="4000" b="1" u="sng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115C0390-E0FE-CBDE-C09A-8CBE125C3D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99556" y="3356992"/>
            <a:ext cx="7992888" cy="198256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2192000" cy="133985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295183" y="120367"/>
            <a:ext cx="929935" cy="929935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tretch/>
        </p:blipFill>
        <p:spPr bwMode="auto">
          <a:xfrm>
            <a:off x="1443360" y="199571"/>
            <a:ext cx="2895600" cy="77152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 bwMode="auto">
          <a:xfrm>
            <a:off x="295183" y="1339850"/>
            <a:ext cx="11547629" cy="4633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42900" algn="ctr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b="1">
                <a:latin typeface="Times New Roman"/>
                <a:cs typeface="Times New Roman"/>
              </a:rPr>
              <a:t>Проверка на регистрацию в государстве, не выполняющим рекомендации ФАТФ</a:t>
            </a:r>
            <a:endParaRPr lang="ru-RU" sz="1800">
              <a:latin typeface="Calibri"/>
              <a:ea typeface="Calibri"/>
              <a:cs typeface="Times New Roman"/>
            </a:endParaRPr>
          </a:p>
        </p:txBody>
      </p:sp>
      <p:cxnSp>
        <p:nvCxnSpPr>
          <p:cNvPr id="7" name="Прямая соединительная линия 6"/>
          <p:cNvCxnSpPr>
            <a:cxnSpLocks/>
          </p:cNvCxnSpPr>
          <p:nvPr/>
        </p:nvCxnSpPr>
        <p:spPr bwMode="auto">
          <a:xfrm flipV="1">
            <a:off x="0" y="1914563"/>
            <a:ext cx="12192000" cy="887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 bwMode="auto">
          <a:xfrm>
            <a:off x="953446" y="2208720"/>
            <a:ext cx="10256462" cy="914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800" b="1">
                <a:latin typeface="Times New Roman"/>
                <a:cs typeface="Times New Roman"/>
              </a:rPr>
              <a:t>Приказ Росфинмониторинга от 10.11.2011 № 361 </a:t>
            </a:r>
          </a:p>
          <a:p>
            <a:pPr algn="ctr">
              <a:defRPr/>
            </a:pPr>
            <a:r>
              <a:rPr lang="ru-RU" sz="1800" b="1" i="0" u="none" strike="noStrike" cap="none" spc="0">
                <a:solidFill>
                  <a:schemeClr val="tx1"/>
                </a:solidFill>
                <a:latin typeface="Times New Roman"/>
                <a:cs typeface="Times New Roman"/>
              </a:rPr>
              <a:t>« Об определении Перечня государств  (территорий), которые не выполняют рекомендации Группы разработки финансовых мер борьбы с отмыванием денег (ФАТФ)»</a:t>
            </a:r>
            <a:endParaRPr lang="ru-RU" sz="1800" b="1"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993928" y="3486660"/>
            <a:ext cx="1826976" cy="1255666"/>
          </a:xfrm>
          <a:prstGeom prst="rect">
            <a:avLst/>
          </a:prstGeom>
          <a:blipFill>
            <a:blip r:embed="rId5"/>
            <a:stretch/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0" name="Половина рамки 9"/>
          <p:cNvSpPr/>
          <p:nvPr/>
        </p:nvSpPr>
        <p:spPr bwMode="auto">
          <a:xfrm>
            <a:off x="2647560" y="3898401"/>
            <a:ext cx="487202" cy="487328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11" name="Половина рамки 10"/>
          <p:cNvSpPr/>
          <p:nvPr/>
        </p:nvSpPr>
        <p:spPr bwMode="auto">
          <a:xfrm rot="5400000">
            <a:off x="4500221" y="3892448"/>
            <a:ext cx="487328" cy="487202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12" name="Половина рамки 11"/>
          <p:cNvSpPr/>
          <p:nvPr/>
        </p:nvSpPr>
        <p:spPr bwMode="auto">
          <a:xfrm rot="16199999">
            <a:off x="2647497" y="4813625"/>
            <a:ext cx="487328" cy="487202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13" name="Половина рамки 12"/>
          <p:cNvSpPr/>
          <p:nvPr/>
        </p:nvSpPr>
        <p:spPr bwMode="auto">
          <a:xfrm rot="10800000">
            <a:off x="4469904" y="4813562"/>
            <a:ext cx="487202" cy="487328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15" name="TextBox 14"/>
          <p:cNvSpPr txBox="1"/>
          <p:nvPr/>
        </p:nvSpPr>
        <p:spPr bwMode="auto">
          <a:xfrm>
            <a:off x="2994432" y="4179531"/>
            <a:ext cx="1663117" cy="8402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44549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latin typeface="Times New Roman"/>
                <a:cs typeface="Times New Roman"/>
              </a:rPr>
              <a:t>Исламская</a:t>
            </a:r>
            <a:br>
              <a:rPr lang="ru-RU" sz="1800" b="1">
                <a:latin typeface="Times New Roman"/>
                <a:cs typeface="Times New Roman"/>
              </a:rPr>
            </a:br>
            <a:r>
              <a:rPr lang="ru-RU" sz="1800" b="1">
                <a:latin typeface="Times New Roman"/>
                <a:cs typeface="Times New Roman"/>
              </a:rPr>
              <a:t> Республика</a:t>
            </a:r>
            <a:br>
              <a:rPr lang="ru-RU" sz="1800" b="1">
                <a:latin typeface="Times New Roman"/>
                <a:cs typeface="Times New Roman"/>
              </a:rPr>
            </a:br>
            <a:r>
              <a:rPr lang="ru-RU" sz="1800" b="1">
                <a:latin typeface="Times New Roman"/>
                <a:cs typeface="Times New Roman"/>
              </a:rPr>
              <a:t> Иран</a:t>
            </a:r>
            <a:endParaRPr lang="ru-RU"/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6807858" y="3469715"/>
            <a:ext cx="1755119" cy="1318849"/>
          </a:xfrm>
          <a:prstGeom prst="rect">
            <a:avLst/>
          </a:prstGeom>
          <a:blipFill>
            <a:blip r:embed="rId6"/>
            <a:stretch/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rgbClr val="00000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Половина рамки 16"/>
          <p:cNvSpPr/>
          <p:nvPr/>
        </p:nvSpPr>
        <p:spPr bwMode="auto">
          <a:xfrm>
            <a:off x="8362999" y="3892385"/>
            <a:ext cx="493217" cy="493344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18" name="Половина рамки 17"/>
          <p:cNvSpPr/>
          <p:nvPr/>
        </p:nvSpPr>
        <p:spPr bwMode="auto">
          <a:xfrm rot="5400000">
            <a:off x="10439852" y="3892449"/>
            <a:ext cx="493344" cy="493217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20" name="Половина рамки 19"/>
          <p:cNvSpPr/>
          <p:nvPr/>
        </p:nvSpPr>
        <p:spPr bwMode="auto">
          <a:xfrm rot="16199999">
            <a:off x="8362935" y="4810618"/>
            <a:ext cx="493344" cy="493217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21" name="Половина рамки 20"/>
          <p:cNvSpPr/>
          <p:nvPr/>
        </p:nvSpPr>
        <p:spPr bwMode="auto">
          <a:xfrm rot="10800000">
            <a:off x="10439915" y="4810554"/>
            <a:ext cx="493217" cy="493344"/>
          </a:xfrm>
          <a:prstGeom prst="halfFrame">
            <a:avLst>
              <a:gd name="adj1" fmla="val 25770"/>
              <a:gd name="adj2" fmla="val 25770"/>
            </a:avLst>
          </a:prstGeom>
          <a:solidFill>
            <a:srgbClr val="797B7E"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23" name="TextBox 22"/>
          <p:cNvSpPr txBox="1"/>
          <p:nvPr/>
        </p:nvSpPr>
        <p:spPr bwMode="auto">
          <a:xfrm>
            <a:off x="8550760" y="4099614"/>
            <a:ext cx="2125246" cy="10895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8001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latin typeface="Times New Roman"/>
                <a:cs typeface="Times New Roman"/>
              </a:rPr>
              <a:t>Корейская</a:t>
            </a:r>
            <a:br>
              <a:rPr lang="ru-RU" b="1">
                <a:latin typeface="Times New Roman"/>
                <a:cs typeface="Times New Roman"/>
              </a:rPr>
            </a:br>
            <a:r>
              <a:rPr lang="ru-RU" b="1">
                <a:latin typeface="Times New Roman"/>
                <a:cs typeface="Times New Roman"/>
              </a:rPr>
              <a:t> Народно-</a:t>
            </a:r>
            <a:br>
              <a:rPr lang="ru-RU" b="1">
                <a:latin typeface="Times New Roman"/>
                <a:cs typeface="Times New Roman"/>
              </a:rPr>
            </a:br>
            <a:r>
              <a:rPr lang="ru-RU" b="1">
                <a:latin typeface="Times New Roman"/>
                <a:cs typeface="Times New Roman"/>
              </a:rPr>
              <a:t>Демократическая </a:t>
            </a:r>
            <a:endParaRPr lang="ru-RU"/>
          </a:p>
          <a:p>
            <a:pPr marL="0" lvl="0" indent="0" algn="ctr" defTabSz="8001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>
                <a:latin typeface="Times New Roman"/>
                <a:cs typeface="Times New Roman"/>
              </a:rPr>
              <a:t>Республика </a:t>
            </a: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1110</Words>
  <Application>Microsoft Office PowerPoint</Application>
  <DocSecurity>0</DocSecurity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Памятка   «Идентификация клиентов, представителей клиентов и (или) выгодоприобретателей, а также бенефициарных владельцев»</vt:lpstr>
      <vt:lpstr>Презентация PowerPoint</vt:lpstr>
      <vt:lpstr> Проведение идентификации клиента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  «НАЗНАЧЕНИЕ СПЕЦИАЛЬНОГО ДОЛЖНОСТНОГО ЛИЦА»</dc:title>
  <dc:subject/>
  <dc:creator>Валерия С. Крымцева</dc:creator>
  <cp:keywords/>
  <dc:description/>
  <cp:lastModifiedBy>Мельниченко Ирина</cp:lastModifiedBy>
  <cp:revision>16</cp:revision>
  <dcterms:created xsi:type="dcterms:W3CDTF">2023-09-06T08:36:09Z</dcterms:created>
  <dcterms:modified xsi:type="dcterms:W3CDTF">2026-03-27T12:57:30Z</dcterms:modified>
  <cp:category/>
  <dc:identifier/>
  <cp:contentStatus/>
  <dc:language/>
  <cp:version/>
</cp:coreProperties>
</file>