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4" r:id="rId3"/>
    <p:sldId id="388" r:id="rId4"/>
    <p:sldId id="257" r:id="rId5"/>
    <p:sldId id="271" r:id="rId6"/>
    <p:sldId id="273" r:id="rId7"/>
    <p:sldId id="389" r:id="rId8"/>
  </p:sldIdLst>
  <p:sldSz cx="12192000" cy="6858000"/>
  <p:notesSz cx="9925050" cy="6792913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2F0F"/>
    <a:srgbClr val="333F50"/>
    <a:srgbClr val="C4B496"/>
    <a:srgbClr val="E9E3D8"/>
    <a:srgbClr val="F0F0F0"/>
    <a:srgbClr val="FFFFFF"/>
    <a:srgbClr val="C9B99A"/>
    <a:srgbClr val="993300"/>
    <a:srgbClr val="D6DC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0855" cy="341219"/>
          </a:xfrm>
          <a:prstGeom prst="rect">
            <a:avLst/>
          </a:prstGeom>
        </p:spPr>
        <p:txBody>
          <a:bodyPr vert="horz" lIns="80239" tIns="40119" rIns="80239" bIns="40119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1610" y="0"/>
            <a:ext cx="4300855" cy="341219"/>
          </a:xfrm>
          <a:prstGeom prst="rect">
            <a:avLst/>
          </a:prstGeom>
        </p:spPr>
        <p:txBody>
          <a:bodyPr vert="horz" lIns="80239" tIns="40119" rIns="80239" bIns="40119" rtlCol="0"/>
          <a:lstStyle>
            <a:lvl1pPr algn="r">
              <a:defRPr sz="1100"/>
            </a:lvl1pPr>
          </a:lstStyle>
          <a:p>
            <a:fld id="{744D8952-9831-4267-BD64-79A07C901D27}" type="datetimeFigureOut">
              <a:rPr lang="ru-RU" smtClean="0"/>
              <a:t>23.12.2024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3525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0239" tIns="40119" rIns="80239" bIns="4011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505" y="3269090"/>
            <a:ext cx="7940040" cy="2674709"/>
          </a:xfrm>
          <a:prstGeom prst="rect">
            <a:avLst/>
          </a:prstGeom>
        </p:spPr>
        <p:txBody>
          <a:bodyPr vert="horz" lIns="80239" tIns="40119" rIns="80239" bIns="4011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1696"/>
            <a:ext cx="4300855" cy="341218"/>
          </a:xfrm>
          <a:prstGeom prst="rect">
            <a:avLst/>
          </a:prstGeom>
        </p:spPr>
        <p:txBody>
          <a:bodyPr vert="horz" lIns="80239" tIns="40119" rIns="80239" bIns="40119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1610" y="6451696"/>
            <a:ext cx="4300855" cy="341218"/>
          </a:xfrm>
          <a:prstGeom prst="rect">
            <a:avLst/>
          </a:prstGeom>
        </p:spPr>
        <p:txBody>
          <a:bodyPr vert="horz" lIns="80239" tIns="40119" rIns="80239" bIns="40119" rtlCol="0" anchor="b"/>
          <a:lstStyle>
            <a:lvl1pPr algn="r">
              <a:defRPr sz="1100"/>
            </a:lvl1pPr>
          </a:lstStyle>
          <a:p>
            <a:fld id="{30C67EC7-85A0-434F-8236-03A7586465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866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C67EC7-85A0-434F-8236-03A75864657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2824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23.12.2024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23.12.2024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23.12.2024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23.12.2024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23.12.2024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23.12.2024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23.12.2024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23.12.2024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23.12.2024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23.12.2024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23.12.2024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6765241-63F1-41A5-9450-1DA1C0AF9B30}" type="datetimeFigureOut">
              <a:rPr lang="ru-RU"/>
              <a:t>23.12.2024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 bwMode="auto">
          <a:xfrm>
            <a:off x="295183" y="2979282"/>
            <a:ext cx="11565384" cy="1325563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600" dirty="0">
                <a:latin typeface="Times New Roman"/>
                <a:cs typeface="Times New Roman"/>
              </a:rPr>
              <a:t>Памятка  </a:t>
            </a:r>
            <a:br>
              <a:rPr lang="ru-RU" sz="3600" dirty="0">
                <a:latin typeface="Times New Roman"/>
                <a:cs typeface="Times New Roman"/>
              </a:rPr>
            </a:br>
            <a:br>
              <a:rPr lang="ru-RU" sz="3600" dirty="0">
                <a:latin typeface="Times New Roman"/>
                <a:cs typeface="Times New Roman"/>
              </a:rPr>
            </a:br>
            <a:r>
              <a:rPr lang="ru-RU" sz="2800" dirty="0">
                <a:latin typeface="Times New Roman"/>
                <a:cs typeface="Times New Roman"/>
              </a:rPr>
              <a:t>«ПРОИЗВОДСТВО ПО ДЕЛАМ ОБ</a:t>
            </a:r>
            <a:br>
              <a:rPr lang="ru-RU" sz="2800" dirty="0">
                <a:latin typeface="Times New Roman"/>
                <a:cs typeface="Times New Roman"/>
              </a:rPr>
            </a:br>
            <a:r>
              <a:rPr lang="ru-RU" sz="2800" dirty="0">
                <a:latin typeface="Times New Roman"/>
                <a:cs typeface="Times New Roman"/>
              </a:rPr>
              <a:t>АДМИНИСТРАТИВНЫХ ПРАВОНАРУШЕНИЯХ (КОАП РФ)»</a:t>
            </a:r>
            <a:endParaRPr lang="ru-RU" sz="36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4A88D6A8-A2D7-2D0F-8C5A-5D9796BFC599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1EACE0A5-DA18-A00C-8205-6DD6D7C14B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29746BCF-F4F9-06EE-366E-AF97577C4E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324F42C2-874A-B016-BDE8-AD31E03AF9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015B9DF-6BE7-F559-343D-2C8C99C41E37}"/>
              </a:ext>
            </a:extLst>
          </p:cNvPr>
          <p:cNvSpPr/>
          <p:nvPr/>
        </p:nvSpPr>
        <p:spPr bwMode="auto">
          <a:xfrm>
            <a:off x="2648873" y="1692658"/>
            <a:ext cx="6347534" cy="662208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Times New Roman"/>
                <a:cs typeface="Times New Roman"/>
              </a:rPr>
              <a:t>Производство по делам об административных правонарушениях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8D0157D-02F0-7300-62AD-4C4C5A09FF56}"/>
              </a:ext>
            </a:extLst>
          </p:cNvPr>
          <p:cNvSpPr/>
          <p:nvPr/>
        </p:nvSpPr>
        <p:spPr bwMode="auto">
          <a:xfrm>
            <a:off x="1778858" y="3545512"/>
            <a:ext cx="3526656" cy="1102507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Возбуждение дел об административных правонарушениях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(глава 28 КоАП РФ)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FEA2DD49-F110-FBDD-D56E-4AF0BC99358D}"/>
              </a:ext>
            </a:extLst>
          </p:cNvPr>
          <p:cNvSpPr/>
          <p:nvPr/>
        </p:nvSpPr>
        <p:spPr bwMode="auto">
          <a:xfrm>
            <a:off x="6781427" y="3545512"/>
            <a:ext cx="3526656" cy="1102507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Рассмотрение дел об административных правонарушениях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(глава 29 КоАП РФ)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Стрелка: вниз 16">
            <a:extLst>
              <a:ext uri="{FF2B5EF4-FFF2-40B4-BE49-F238E27FC236}">
                <a16:creationId xmlns:a16="http://schemas.microsoft.com/office/drawing/2014/main" id="{0250BC3D-EF7C-A26C-FB14-7A8C82FBD914}"/>
              </a:ext>
            </a:extLst>
          </p:cNvPr>
          <p:cNvSpPr/>
          <p:nvPr/>
        </p:nvSpPr>
        <p:spPr>
          <a:xfrm>
            <a:off x="2891160" y="2388063"/>
            <a:ext cx="651026" cy="1102507"/>
          </a:xfrm>
          <a:prstGeom prst="downArrow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Стрелка: вниз 18">
            <a:extLst>
              <a:ext uri="{FF2B5EF4-FFF2-40B4-BE49-F238E27FC236}">
                <a16:creationId xmlns:a16="http://schemas.microsoft.com/office/drawing/2014/main" id="{03CAE20F-8496-9FC4-8B4B-FBFB00CD8BAC}"/>
              </a:ext>
            </a:extLst>
          </p:cNvPr>
          <p:cNvSpPr/>
          <p:nvPr/>
        </p:nvSpPr>
        <p:spPr bwMode="auto">
          <a:xfrm>
            <a:off x="8219242" y="2398105"/>
            <a:ext cx="651026" cy="1102507"/>
          </a:xfrm>
          <a:prstGeom prst="downArrow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6294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68080" y="1570843"/>
            <a:ext cx="7972148" cy="533857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Возбуждение дела об административном правонарушении (составление протокола</a:t>
            </a:r>
            <a:b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административном правонарушении) (28.1, 28.2 КоАП РФ)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168080" y="2283915"/>
            <a:ext cx="7972148" cy="700576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Направление протокола с материалами дела об административном правонарушении судье,</a:t>
            </a:r>
            <a:b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должностному лицу, уполномоченному рассматривать дело об административном</a:t>
            </a:r>
            <a:b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правонарушении (статья 28.8 КоАП РФ)</a:t>
            </a:r>
          </a:p>
          <a:p>
            <a:pPr algn="ctr"/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2168080" y="3172934"/>
            <a:ext cx="7972148" cy="700576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рассмотрению дела об административном правонарушении и его рассмотрение</a:t>
            </a:r>
            <a:b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судьей, должностным лицом, уполномоченным рассматривать дело об административном</a:t>
            </a:r>
            <a:b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правонарушении (статья 29.1-29.7 КоАП РФ)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168081" y="4822175"/>
            <a:ext cx="7972148" cy="700576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Пересмотр постановлений и решений по делам</a:t>
            </a:r>
            <a:b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административных правонарушениях (глава 30 КоАП РФ)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2168081" y="5722613"/>
            <a:ext cx="7972148" cy="703092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Вступление постановления по делу</a:t>
            </a:r>
            <a:b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административном правонарушении в законную силу (31.1 КоАП РФ)</a:t>
            </a: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8082828" y="6492875"/>
            <a:ext cx="4114800" cy="365125"/>
          </a:xfrm>
        </p:spPr>
        <p:txBody>
          <a:bodyPr/>
          <a:lstStyle/>
          <a:p>
            <a:pPr algn="r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168080" y="4108054"/>
            <a:ext cx="7972148" cy="593859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Вынесение постановления (определения) по результатам рассмотрения дела</a:t>
            </a:r>
            <a:b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административном правонарушении (статья 29.9, 29.10 КоАП РФ)</a:t>
            </a:r>
          </a:p>
        </p:txBody>
      </p:sp>
      <p:pic>
        <p:nvPicPr>
          <p:cNvPr id="11" name="Picture 4">
            <a:extLst>
              <a:ext uri="{FF2B5EF4-FFF2-40B4-BE49-F238E27FC236}">
                <a16:creationId xmlns:a16="http://schemas.microsoft.com/office/drawing/2014/main" id="{2F8E63E8-3477-BEFC-EEAD-88D6EDABD4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5B1A934D-AC4B-6845-2EBC-44E606BDF6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989F4911-B15F-653D-1329-9A7AEEFF98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30" name="Овал 29">
            <a:extLst>
              <a:ext uri="{FF2B5EF4-FFF2-40B4-BE49-F238E27FC236}">
                <a16:creationId xmlns:a16="http://schemas.microsoft.com/office/drawing/2014/main" id="{50ABEAED-D730-F3D1-E8E2-8F1CA9CB5508}"/>
              </a:ext>
            </a:extLst>
          </p:cNvPr>
          <p:cNvSpPr/>
          <p:nvPr/>
        </p:nvSpPr>
        <p:spPr bwMode="auto">
          <a:xfrm>
            <a:off x="2263804" y="1633616"/>
            <a:ext cx="426123" cy="431318"/>
          </a:xfrm>
          <a:prstGeom prst="ellipse">
            <a:avLst/>
          </a:prstGeom>
          <a:solidFill>
            <a:srgbClr val="E9E3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BD957082-B17A-52A3-B36B-DFFB57078E19}"/>
              </a:ext>
            </a:extLst>
          </p:cNvPr>
          <p:cNvSpPr/>
          <p:nvPr/>
        </p:nvSpPr>
        <p:spPr bwMode="auto">
          <a:xfrm>
            <a:off x="2263804" y="2418544"/>
            <a:ext cx="426123" cy="431318"/>
          </a:xfrm>
          <a:prstGeom prst="ellipse">
            <a:avLst/>
          </a:prstGeom>
          <a:solidFill>
            <a:srgbClr val="E9E3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2" name="Овал 31">
            <a:extLst>
              <a:ext uri="{FF2B5EF4-FFF2-40B4-BE49-F238E27FC236}">
                <a16:creationId xmlns:a16="http://schemas.microsoft.com/office/drawing/2014/main" id="{90BDFA40-EED6-EF02-62E8-673BBA7D9378}"/>
              </a:ext>
            </a:extLst>
          </p:cNvPr>
          <p:cNvSpPr/>
          <p:nvPr/>
        </p:nvSpPr>
        <p:spPr bwMode="auto">
          <a:xfrm>
            <a:off x="2263804" y="3282270"/>
            <a:ext cx="426123" cy="431318"/>
          </a:xfrm>
          <a:prstGeom prst="ellipse">
            <a:avLst/>
          </a:prstGeom>
          <a:solidFill>
            <a:srgbClr val="E9E3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3" name="Овал 32">
            <a:extLst>
              <a:ext uri="{FF2B5EF4-FFF2-40B4-BE49-F238E27FC236}">
                <a16:creationId xmlns:a16="http://schemas.microsoft.com/office/drawing/2014/main" id="{94C439A8-875E-329A-DB42-C0687C8F9494}"/>
              </a:ext>
            </a:extLst>
          </p:cNvPr>
          <p:cNvSpPr/>
          <p:nvPr/>
        </p:nvSpPr>
        <p:spPr bwMode="auto">
          <a:xfrm>
            <a:off x="2263803" y="4189324"/>
            <a:ext cx="426123" cy="431318"/>
          </a:xfrm>
          <a:prstGeom prst="ellipse">
            <a:avLst/>
          </a:prstGeom>
          <a:solidFill>
            <a:srgbClr val="E9E3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id="{960B61D7-AF6C-FD10-7F20-599CC82C2ECB}"/>
              </a:ext>
            </a:extLst>
          </p:cNvPr>
          <p:cNvSpPr/>
          <p:nvPr/>
        </p:nvSpPr>
        <p:spPr bwMode="auto">
          <a:xfrm>
            <a:off x="2263802" y="4956804"/>
            <a:ext cx="426123" cy="431318"/>
          </a:xfrm>
          <a:prstGeom prst="ellipse">
            <a:avLst/>
          </a:prstGeom>
          <a:solidFill>
            <a:srgbClr val="E9E3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5" name="Овал 34">
            <a:extLst>
              <a:ext uri="{FF2B5EF4-FFF2-40B4-BE49-F238E27FC236}">
                <a16:creationId xmlns:a16="http://schemas.microsoft.com/office/drawing/2014/main" id="{20BC7564-64F9-0D08-87F3-8506D9F45699}"/>
              </a:ext>
            </a:extLst>
          </p:cNvPr>
          <p:cNvSpPr/>
          <p:nvPr/>
        </p:nvSpPr>
        <p:spPr bwMode="auto">
          <a:xfrm>
            <a:off x="2263801" y="5858500"/>
            <a:ext cx="426123" cy="431318"/>
          </a:xfrm>
          <a:prstGeom prst="ellipse">
            <a:avLst/>
          </a:prstGeom>
          <a:solidFill>
            <a:srgbClr val="E9E3D8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176683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EA27786-5D52-ABA0-3F5E-9342DD5E8D7C}"/>
              </a:ext>
            </a:extLst>
          </p:cNvPr>
          <p:cNvSpPr/>
          <p:nvPr/>
        </p:nvSpPr>
        <p:spPr>
          <a:xfrm>
            <a:off x="760150" y="1218641"/>
            <a:ext cx="10475650" cy="9638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ru-RU" sz="29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об административном правонарушении</a:t>
            </a:r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AAFBBE7C-BBD8-F680-F60A-FCC2C234F40C}"/>
              </a:ext>
            </a:extLst>
          </p:cNvPr>
          <p:cNvSpPr txBox="1">
            <a:spLocks/>
          </p:cNvSpPr>
          <p:nvPr/>
        </p:nvSpPr>
        <p:spPr bwMode="auto">
          <a:xfrm>
            <a:off x="497889" y="2073118"/>
            <a:ext cx="11415944" cy="45853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совершении административного правонарушения составляется </a:t>
            </a:r>
            <a:r>
              <a:rPr lang="ru-RU" sz="5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содержит:</a:t>
            </a:r>
          </a:p>
          <a:p>
            <a:pPr>
              <a:lnSpc>
                <a:spcPct val="150000"/>
              </a:lnSpc>
              <a:defRPr/>
            </a:pP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дату и место его составления;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должность, фамилию и инициалы лица, составившего протокол;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лице, в отношении которого возбуждено дело об АП;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фамилии, имена, отчества, адреса места жительства свидетелей и потерпевших (если они имеются);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место, время совершения и событие административного правонарушения;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КоАП РФ, предусматривающая административную ответственность за данное административное правонарушение;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объяснение контролируемого лица или его представителя, в отношении которого возбуждено дело;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сведения, необходимые для разрешения дела.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4ECA5EFC-BA69-3241-78E7-6EC35A982E06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4">
            <a:extLst>
              <a:ext uri="{FF2B5EF4-FFF2-40B4-BE49-F238E27FC236}">
                <a16:creationId xmlns:a16="http://schemas.microsoft.com/office/drawing/2014/main" id="{DCF0C98D-94ED-97CA-6939-8B26D51F3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76AAA762-4F79-1EE2-8DF3-D13BA81AA4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5122" name="Picture 2">
            <a:extLst>
              <a:ext uri="{FF2B5EF4-FFF2-40B4-BE49-F238E27FC236}">
                <a16:creationId xmlns:a16="http://schemas.microsoft.com/office/drawing/2014/main" id="{1BDBC257-AFCA-F6CC-5409-496D1A38F1A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154973B-8858-0EE2-7510-7963B4807731}"/>
              </a:ext>
            </a:extLst>
          </p:cNvPr>
          <p:cNvSpPr/>
          <p:nvPr/>
        </p:nvSpPr>
        <p:spPr bwMode="auto">
          <a:xfrm>
            <a:off x="3708645" y="1539421"/>
            <a:ext cx="3526656" cy="1102507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ru-RU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об административном правонарушении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3AEFA924-0A02-D868-9C58-70546B573038}"/>
              </a:ext>
            </a:extLst>
          </p:cNvPr>
          <p:cNvCxnSpPr>
            <a:cxnSpLocks/>
          </p:cNvCxnSpPr>
          <p:nvPr/>
        </p:nvCxnSpPr>
        <p:spPr bwMode="auto">
          <a:xfrm flipH="1">
            <a:off x="2891160" y="2725444"/>
            <a:ext cx="665824" cy="45276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A11DA830-945E-11AE-281B-84D1F783672C}"/>
              </a:ext>
            </a:extLst>
          </p:cNvPr>
          <p:cNvCxnSpPr>
            <a:cxnSpLocks/>
          </p:cNvCxnSpPr>
          <p:nvPr/>
        </p:nvCxnSpPr>
        <p:spPr bwMode="auto">
          <a:xfrm>
            <a:off x="4671872" y="2725444"/>
            <a:ext cx="0" cy="60368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96D57DBA-A83F-1FA5-BB26-F264D0C879CE}"/>
              </a:ext>
            </a:extLst>
          </p:cNvPr>
          <p:cNvCxnSpPr>
            <a:cxnSpLocks/>
          </p:cNvCxnSpPr>
          <p:nvPr/>
        </p:nvCxnSpPr>
        <p:spPr bwMode="auto">
          <a:xfrm>
            <a:off x="6546540" y="2725444"/>
            <a:ext cx="0" cy="60368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8EBECD2D-E7FE-D716-F003-0F86DA387749}"/>
              </a:ext>
            </a:extLst>
          </p:cNvPr>
          <p:cNvSpPr/>
          <p:nvPr/>
        </p:nvSpPr>
        <p:spPr bwMode="auto">
          <a:xfrm>
            <a:off x="1108967" y="3348360"/>
            <a:ext cx="1936073" cy="1995997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kumimoji="0" lang="ru-RU" sz="14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ри составлении протокола, контролируемому лицу или его представителю, разъясняются </a:t>
            </a: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его права и обязанности, </a:t>
            </a:r>
            <a:r>
              <a:rPr kumimoji="0" lang="ru-RU" sz="14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предусмотренные КоАП РФ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10155C9A-A6C9-E72E-E2D8-9157DA888840}"/>
              </a:ext>
            </a:extLst>
          </p:cNvPr>
          <p:cNvSpPr/>
          <p:nvPr/>
        </p:nvSpPr>
        <p:spPr bwMode="auto">
          <a:xfrm>
            <a:off x="3734537" y="3412642"/>
            <a:ext cx="1874669" cy="2482131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контролируемому лицу или его представителю представляется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ознакомиться с протоколом</a:t>
            </a: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дать объяснения и замечания по его содержанию</a:t>
            </a:r>
            <a:endParaRPr kumimoji="0" lang="ru-RU" sz="14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1A15FB59-2326-DCF0-466F-DB7D64B6F9C3}"/>
              </a:ext>
            </a:extLst>
          </p:cNvPr>
          <p:cNvSpPr/>
          <p:nvPr/>
        </p:nvSpPr>
        <p:spPr bwMode="auto">
          <a:xfrm>
            <a:off x="6096000" y="3429000"/>
            <a:ext cx="1874669" cy="2482131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неявки контролируемого лица или его представителя протокол составляется </a:t>
            </a:r>
          </a:p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их отсутствие</a:t>
            </a:r>
            <a:endParaRPr kumimoji="0" lang="ru-RU" sz="14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8BEACA18-FE3F-9F51-0CFD-C70CC7A66B7D}"/>
              </a:ext>
            </a:extLst>
          </p:cNvPr>
          <p:cNvCxnSpPr>
            <a:cxnSpLocks/>
          </p:cNvCxnSpPr>
          <p:nvPr/>
        </p:nvCxnSpPr>
        <p:spPr bwMode="auto">
          <a:xfrm>
            <a:off x="7369941" y="2687837"/>
            <a:ext cx="877414" cy="4859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8A200C53-5D55-A879-412A-FEA50FAD447E}"/>
              </a:ext>
            </a:extLst>
          </p:cNvPr>
          <p:cNvSpPr/>
          <p:nvPr/>
        </p:nvSpPr>
        <p:spPr bwMode="auto">
          <a:xfrm>
            <a:off x="8457463" y="3360854"/>
            <a:ext cx="1936073" cy="1873189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копия </a:t>
            </a: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протокола, вручается </a:t>
            </a:r>
            <a:r>
              <a:rPr kumimoji="0" lang="ru-RU" sz="14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контролируемому лицу или его представителю, либо направляется в адрес контролируемого лица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607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5A9CB984-2BAD-0C49-91EC-038A240AF04C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A338743D-BED1-BF08-59EE-EA1CCCB12A3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-20159" y="1422536"/>
            <a:ext cx="12038120" cy="92630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200" b="1" dirty="0">
                <a:latin typeface="Times New Roman"/>
                <a:cs typeface="Times New Roman"/>
              </a:rPr>
              <a:t>Постановление </a:t>
            </a:r>
            <a:br>
              <a:rPr lang="ru-RU" sz="2800" b="1" dirty="0">
                <a:latin typeface="Times New Roman"/>
                <a:cs typeface="Times New Roman"/>
              </a:rPr>
            </a:br>
            <a:r>
              <a:rPr lang="ru-RU" sz="2800" dirty="0">
                <a:latin typeface="Times New Roman"/>
                <a:cs typeface="Times New Roman"/>
              </a:rPr>
              <a:t>по делу об административном правонарушении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D48468CE-7A4F-F8E3-BC8B-F8E61968E8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10E64967-C6C6-CA69-3786-89CB359E18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833088DD-1121-F048-0BD4-06EC88CA7C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F48E393-4B63-3B78-6A5F-541D476142BB}"/>
              </a:ext>
            </a:extLst>
          </p:cNvPr>
          <p:cNvSpPr txBox="1">
            <a:spLocks/>
          </p:cNvSpPr>
          <p:nvPr/>
        </p:nvSpPr>
        <p:spPr bwMode="auto">
          <a:xfrm>
            <a:off x="542369" y="2348839"/>
            <a:ext cx="11107262" cy="411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50000"/>
              </a:lnSpc>
              <a:defRPr/>
            </a:pP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постановлении по делу об административном правонарушении должны быть указаны:</a:t>
            </a:r>
          </a:p>
          <a:p>
            <a:pPr algn="just">
              <a:lnSpc>
                <a:spcPct val="150000"/>
              </a:lnSpc>
              <a:defRPr/>
            </a:pPr>
            <a:endParaRPr lang="ru-RU" sz="4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должность, фамилия, имя, отчество судьи, должностного лица, наименование и состав коллегиального органа, вынесших постановление, их адрес;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дата и место рассмотрения дела;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сведения о лице, в отношении которого рассмотрено дело;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обстоятельства, установленные при рассмотрении дела;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статья КоАП РФ, предусматривающая административную ответственность за совершение административного правонарушения, либо основания прекращения производства по делу;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мотивированное решение по делу;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срок и порядок обжалования постановления.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  <a:defRPr/>
            </a:pP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05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B2887B48-C07A-4828-F435-9D1DE299ADAE}"/>
            </a:ext>
          </a:extLst>
        </p:cNvPr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58C528B0-FEA3-873A-A814-D5D908E4FEB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1146164"/>
            <a:ext cx="12038120" cy="92630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2800" b="1" u="sng" dirty="0">
                <a:latin typeface="Times New Roman"/>
                <a:cs typeface="Times New Roman"/>
              </a:rPr>
              <a:t>Обжалование постановлений и решений</a:t>
            </a:r>
            <a:br>
              <a:rPr lang="ru-RU" sz="2000" b="1" u="sng" dirty="0">
                <a:latin typeface="Times New Roman"/>
                <a:cs typeface="Times New Roman"/>
              </a:rPr>
            </a:br>
            <a:r>
              <a:rPr lang="ru-RU" sz="2000" b="1" u="sng" dirty="0">
                <a:latin typeface="Times New Roman"/>
                <a:cs typeface="Times New Roman"/>
              </a:rPr>
              <a:t>(глава 30 КоАП РФ)</a:t>
            </a:r>
            <a:endParaRPr lang="ru-RU" sz="2000" u="sng" dirty="0">
              <a:latin typeface="Times New Roman"/>
              <a:cs typeface="Times New Roman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E3780E17-DD47-97FC-41FA-AA6F087C83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</a14:imgLayer>
                </a14:imgProps>
              </a:ext>
            </a:extLst>
          </a:blip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noFill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72774488-AA63-204C-FBE7-EEFD966B8B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FA98F547-5D22-7163-4746-2D9FCB7A92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26E5AF8-A6AD-BD3B-D133-7890F8FE0BFE}"/>
              </a:ext>
            </a:extLst>
          </p:cNvPr>
          <p:cNvSpPr/>
          <p:nvPr/>
        </p:nvSpPr>
        <p:spPr>
          <a:xfrm>
            <a:off x="7373641" y="2486636"/>
            <a:ext cx="4149573" cy="1424867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</a:rPr>
              <a:t>вынесенное судьей </a:t>
            </a:r>
            <a:r>
              <a:rPr lang="ru-RU" b="0" i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</a:rPr>
              <a:t>– </a:t>
            </a:r>
            <a:br>
              <a:rPr lang="ru-RU" b="0" i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</a:rPr>
            </a:br>
            <a:r>
              <a:rPr lang="ru-RU" b="0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обжалуется в вышестоящий суд</a:t>
            </a:r>
          </a:p>
          <a:p>
            <a:pPr algn="ctr"/>
            <a:endPara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1C650F2-BFF3-2617-6960-FB7B927D3B09}"/>
              </a:ext>
            </a:extLst>
          </p:cNvPr>
          <p:cNvSpPr/>
          <p:nvPr/>
        </p:nvSpPr>
        <p:spPr bwMode="auto">
          <a:xfrm>
            <a:off x="573808" y="2265960"/>
            <a:ext cx="4138020" cy="1643547"/>
          </a:xfrm>
          <a:prstGeom prst="rect">
            <a:avLst/>
          </a:prstGeom>
          <a:gradFill flip="none" rotWithShape="1">
            <a:gsLst>
              <a:gs pos="0">
                <a:srgbClr val="C4B496">
                  <a:tint val="66000"/>
                  <a:satMod val="160000"/>
                </a:srgbClr>
              </a:gs>
              <a:gs pos="50000">
                <a:srgbClr val="C4B496">
                  <a:tint val="44500"/>
                  <a:satMod val="160000"/>
                </a:srgbClr>
              </a:gs>
              <a:gs pos="100000">
                <a:srgbClr val="C4B49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defRPr/>
            </a:pPr>
            <a:r>
              <a:rPr lang="ru-RU" sz="1400" b="1" i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</a:rPr>
              <a:t>вынесенное должностным лицом </a:t>
            </a:r>
            <a:r>
              <a:rPr lang="ru-RU" sz="1400" b="0" i="0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</a:rPr>
              <a:t>– 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обжалуется </a:t>
            </a:r>
            <a:r>
              <a:rPr lang="ru-RU" sz="1400" b="0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в вышестоящий орган, вышестоящему должностному лицу либо в районный суд по месту рассмотрения дела</a:t>
            </a: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F0212F00-0D24-2FA8-B980-EC73FB2BAD65}"/>
              </a:ext>
            </a:extLst>
          </p:cNvPr>
          <p:cNvSpPr/>
          <p:nvPr/>
        </p:nvSpPr>
        <p:spPr>
          <a:xfrm>
            <a:off x="4191331" y="4628986"/>
            <a:ext cx="3907865" cy="2029442"/>
          </a:xfrm>
          <a:prstGeom prst="roundRect">
            <a:avLst/>
          </a:prstGeom>
          <a:noFill/>
          <a:ln w="57150">
            <a:solidFill>
              <a:srgbClr val="5D2F0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на подачу жалобы </a:t>
            </a:r>
            <a:r>
              <a:rPr lang="ru-RU" sz="1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дней </a:t>
            </a:r>
            <a:r>
              <a:rPr lang="ru-RU" sz="1400" b="1" i="1" u="none" strike="noStrike" baseline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дня вручения или получения копии постановления.</a:t>
            </a:r>
          </a:p>
          <a:p>
            <a:pPr algn="ctr"/>
            <a:endParaRPr lang="ru-RU" sz="14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i="1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пропуска срока, </a:t>
            </a:r>
            <a:r>
              <a:rPr lang="ru-RU" sz="1400" b="1" i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</a:rPr>
              <a:t>указанный срок по ходатайству лица, подающего жалобу, может быть восстановлен судьей или должностным лицом, правомочными рассматривать жалобу.</a:t>
            </a:r>
            <a:endParaRPr lang="ru-RU" sz="1400" b="1" i="1" u="none" strike="noStrike" baseline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8756B4FB-B206-E403-40AB-99543959CD85}"/>
              </a:ext>
            </a:extLst>
          </p:cNvPr>
          <p:cNvCxnSpPr>
            <a:cxnSpLocks/>
          </p:cNvCxnSpPr>
          <p:nvPr/>
        </p:nvCxnSpPr>
        <p:spPr bwMode="auto">
          <a:xfrm flipH="1">
            <a:off x="3635415" y="1724151"/>
            <a:ext cx="665824" cy="45276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8A451544-E4F7-4AE1-5607-D66CCC1F49B6}"/>
              </a:ext>
            </a:extLst>
          </p:cNvPr>
          <p:cNvCxnSpPr>
            <a:cxnSpLocks/>
          </p:cNvCxnSpPr>
          <p:nvPr/>
        </p:nvCxnSpPr>
        <p:spPr bwMode="auto">
          <a:xfrm>
            <a:off x="7480173" y="1710855"/>
            <a:ext cx="877414" cy="4859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Левая фигурная скобка 28">
            <a:extLst>
              <a:ext uri="{FF2B5EF4-FFF2-40B4-BE49-F238E27FC236}">
                <a16:creationId xmlns:a16="http://schemas.microsoft.com/office/drawing/2014/main" id="{2DB6E2F5-8308-D854-50DA-0DB785441E6F}"/>
              </a:ext>
            </a:extLst>
          </p:cNvPr>
          <p:cNvSpPr/>
          <p:nvPr/>
        </p:nvSpPr>
        <p:spPr>
          <a:xfrm rot="16200000">
            <a:off x="5838548" y="2268808"/>
            <a:ext cx="514905" cy="4006390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30317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21838</TotalTime>
  <Words>542</Words>
  <Application>Microsoft Office PowerPoint</Application>
  <DocSecurity>0</DocSecurity>
  <PresentationFormat>Широкоэкранный</PresentationFormat>
  <Paragraphs>57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Памятка    «ПРОИЗВОДСТВО ПО ДЕЛАМ ОБ АДМИНИСТРАТИВНЫХ ПРАВОНАРУШЕНИЯХ (КОАП РФ)»</vt:lpstr>
      <vt:lpstr>Презентация PowerPoint</vt:lpstr>
      <vt:lpstr>Презентация PowerPoint</vt:lpstr>
      <vt:lpstr>Презентация PowerPoint</vt:lpstr>
      <vt:lpstr>Презентация PowerPoint</vt:lpstr>
      <vt:lpstr>Постановление  по делу об административном правонарушении</vt:lpstr>
      <vt:lpstr>Обжалование постановлений и решений (глава 30 КоАП РФ)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   «НАЗНАЧЕНИЕ СПЕЦИАЛЬНОГО ДОЛЖНОСТНОГО ЛИЦА»</dc:title>
  <dc:subject/>
  <dc:creator>Валерия С. Крымцева</dc:creator>
  <cp:keywords/>
  <dc:description/>
  <cp:lastModifiedBy>Валерия С. Крымцева</cp:lastModifiedBy>
  <cp:revision>38</cp:revision>
  <cp:lastPrinted>2024-12-23T15:43:40Z</cp:lastPrinted>
  <dcterms:created xsi:type="dcterms:W3CDTF">2023-09-06T08:36:09Z</dcterms:created>
  <dcterms:modified xsi:type="dcterms:W3CDTF">2024-12-28T11:18:56Z</dcterms:modified>
  <cp:category/>
  <dc:identifier/>
  <cp:contentStatus/>
  <dc:language/>
  <cp:version/>
</cp:coreProperties>
</file>