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58" r:id="rId6"/>
    <p:sldId id="260" r:id="rId7"/>
    <p:sldId id="261" r:id="rId8"/>
    <p:sldId id="262" r:id="rId9"/>
    <p:sldId id="275" r:id="rId10"/>
    <p:sldId id="271" r:id="rId11"/>
    <p:sldId id="269" r:id="rId12"/>
    <p:sldId id="272" r:id="rId13"/>
    <p:sldId id="273" r:id="rId14"/>
  </p:sldIdLst>
  <p:sldSz cx="12192000" cy="6858000"/>
  <p:notesSz cx="9866313" cy="6735763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84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 bwMode="auto"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 bwMode="auto"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 bwMode="auto"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 bwMode="auto"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 bwMode="auto"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 bwMode="auto"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 bwMode="auto"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 bwMode="auto"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 bwMode="auto"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  <a:ea typeface="Arial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defRPr/>
            </a:pPr>
            <a:fld id="{35CB31BB-D370-4991-B84E-561E2B49E500}" type="datetime">
              <a:rPr lang="ru-RU" sz="1200" b="0" strike="noStrike" spc="-1">
                <a:solidFill>
                  <a:srgbClr val="8B8B8B"/>
                </a:solidFill>
                <a:latin typeface="Calibri"/>
                <a:ea typeface="Arial"/>
              </a:rPr>
              <a:t>04.08.2026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defRPr/>
            </a:pPr>
            <a:fld id="{9861F9A1-4031-4E89-9753-CC07A7E5AA21}" type="slidenum">
              <a:rPr lang="ru-RU" sz="1200" b="0" strike="noStrike" spc="-1">
                <a:solidFill>
                  <a:srgbClr val="8B8B8B"/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Calibri Light"/>
                <a:ea typeface="Arial"/>
              </a:rPr>
              <a:t>Click to edit Master title style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 bwMode="auto"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Click to edit Master text styles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Second level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Third level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Fourth level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Fifth level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defRPr/>
            </a:pPr>
            <a:fld id="{5884F8E9-F022-4148-B10F-98804D48C132}" type="datetime">
              <a:rPr lang="ru-RU" sz="1200" b="0" strike="noStrike" spc="-1">
                <a:solidFill>
                  <a:srgbClr val="8B8B8B"/>
                </a:solidFill>
                <a:latin typeface="Calibri"/>
                <a:ea typeface="Arial"/>
              </a:rPr>
              <a:t>04.08.2026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/>
            </a:pPr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defRPr/>
            </a:pPr>
            <a:fld id="{AC136E89-ADC8-42CE-B536-E306FE1087FD}" type="slidenum">
              <a:rPr lang="ru-RU" sz="1200" b="0" strike="noStrike" spc="-1">
                <a:solidFill>
                  <a:srgbClr val="8B8B8B"/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 bwMode="auto">
          <a:xfrm>
            <a:off x="47328" y="1296382"/>
            <a:ext cx="12192000" cy="55658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9" name="CustomShape 2"/>
          <p:cNvSpPr/>
          <p:nvPr/>
        </p:nvSpPr>
        <p:spPr bwMode="auto">
          <a:xfrm>
            <a:off x="829008" y="3003523"/>
            <a:ext cx="10628640" cy="1075764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3200" b="0" strike="noStrike" spc="-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Calibri"/>
                <a:cs typeface="Calibri"/>
              </a:rPr>
              <a:t>Проверка бенефициарных собственников клиентов </a:t>
            </a:r>
            <a:endParaRPr lang="ru-RU" sz="3200" b="0" strike="noStrike" spc="-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90" name="CustomShape 3"/>
          <p:cNvSpPr/>
          <p:nvPr/>
        </p:nvSpPr>
        <p:spPr bwMode="auto">
          <a:xfrm>
            <a:off x="635940" y="6165304"/>
            <a:ext cx="10783079" cy="45360"/>
          </a:xfrm>
          <a:prstGeom prst="rect">
            <a:avLst/>
          </a:prstGeom>
          <a:solidFill>
            <a:srgbClr val="C7B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1" name="Рисунок 7"/>
          <p:cNvPicPr/>
          <p:nvPr/>
        </p:nvPicPr>
        <p:blipFill>
          <a:blip r:embed="rId2"/>
          <a:stretch/>
        </p:blipFill>
        <p:spPr bwMode="auto">
          <a:xfrm>
            <a:off x="343800" y="239760"/>
            <a:ext cx="869760" cy="869760"/>
          </a:xfrm>
          <a:prstGeom prst="rect">
            <a:avLst/>
          </a:prstGeom>
          <a:ln>
            <a:noFill/>
          </a:ln>
        </p:spPr>
      </p:pic>
      <p:sp>
        <p:nvSpPr>
          <p:cNvPr id="92" name="CustomShape 4"/>
          <p:cNvSpPr/>
          <p:nvPr/>
        </p:nvSpPr>
        <p:spPr bwMode="auto">
          <a:xfrm>
            <a:off x="1297440" y="412920"/>
            <a:ext cx="229752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400" b="1" strike="noStrike" spc="-1">
                <a:solidFill>
                  <a:srgbClr val="000000"/>
                </a:solidFill>
                <a:latin typeface="PT Serif Caption"/>
                <a:ea typeface="Arial"/>
              </a:rPr>
              <a:t>ФЕДЕРАЛЬНАЯ ПРОБИРНАЯ ПАЛАТА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94" name="Line 6"/>
          <p:cNvSpPr/>
          <p:nvPr/>
        </p:nvSpPr>
        <p:spPr bwMode="auto">
          <a:xfrm>
            <a:off x="3714480" y="372960"/>
            <a:ext cx="0" cy="603000"/>
          </a:xfrm>
          <a:prstGeom prst="line">
            <a:avLst/>
          </a:prstGeom>
          <a:ln>
            <a:solidFill>
              <a:srgbClr val="F1F1F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5" name="CustomShape 7"/>
          <p:cNvSpPr/>
          <p:nvPr/>
        </p:nvSpPr>
        <p:spPr bwMode="auto">
          <a:xfrm>
            <a:off x="3834000" y="420840"/>
            <a:ext cx="2193480" cy="4100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050" b="0" strike="noStrike" spc="-1">
                <a:solidFill>
                  <a:srgbClr val="000000"/>
                </a:solidFill>
                <a:latin typeface="PT Serif Caption"/>
                <a:ea typeface="Arial"/>
              </a:rPr>
              <a:t>Осуществляем пробирный</a:t>
            </a:r>
            <a:endParaRPr lang="ru-RU" sz="1050" b="0" strike="noStrike" spc="-1"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ru-RU" sz="1050" b="0" strike="noStrike" spc="-1">
                <a:solidFill>
                  <a:srgbClr val="000000"/>
                </a:solidFill>
                <a:latin typeface="PT Serif Caption"/>
                <a:ea typeface="Arial"/>
              </a:rPr>
              <a:t>надзор с 1700 года</a:t>
            </a:r>
            <a:endParaRPr lang="ru-RU" sz="105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8538204" name="CustomShape 1"/>
          <p:cNvSpPr/>
          <p:nvPr/>
        </p:nvSpPr>
        <p:spPr bwMode="auto">
          <a:xfrm>
            <a:off x="-43616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773404991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59" cy="659159"/>
          </a:xfrm>
          <a:prstGeom prst="rect">
            <a:avLst/>
          </a:prstGeom>
          <a:ln>
            <a:noFill/>
          </a:ln>
        </p:spPr>
      </p:pic>
      <p:sp>
        <p:nvSpPr>
          <p:cNvPr id="1830167887" name="CustomShape 2"/>
          <p:cNvSpPr/>
          <p:nvPr/>
        </p:nvSpPr>
        <p:spPr bwMode="auto">
          <a:xfrm>
            <a:off x="378360" y="6310440"/>
            <a:ext cx="430920" cy="33709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pc="0" dirty="0">
                <a:solidFill>
                  <a:srgbClr val="FFFFFF"/>
                </a:solidFill>
                <a:latin typeface="PT Serif Caption"/>
              </a:rPr>
              <a:t>10</a:t>
            </a:r>
            <a:endParaRPr lang="ru-RU" sz="1600" b="0" strike="noStrike" spc="0" dirty="0">
              <a:latin typeface="Arial"/>
            </a:endParaRPr>
          </a:p>
        </p:txBody>
      </p:sp>
      <p:sp>
        <p:nvSpPr>
          <p:cNvPr id="1574842247" name="CustomShape 3"/>
          <p:cNvSpPr/>
          <p:nvPr/>
        </p:nvSpPr>
        <p:spPr bwMode="auto">
          <a:xfrm>
            <a:off x="1269000" y="731878"/>
            <a:ext cx="10783078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91650247" name="TextShape 4"/>
          <p:cNvSpPr txBox="1"/>
          <p:nvPr/>
        </p:nvSpPr>
        <p:spPr bwMode="auto">
          <a:xfrm>
            <a:off x="1847528" y="76242"/>
            <a:ext cx="7527576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Проверка на принадлежность к ПДЛ</a:t>
            </a:r>
            <a:endParaRPr lang="ru-RU" sz="2400" b="1" i="1" strike="noStrike" spc="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pic>
        <p:nvPicPr>
          <p:cNvPr id="92278040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1" y="5664011"/>
            <a:ext cx="816934" cy="816934"/>
          </a:xfrm>
          <a:prstGeom prst="rect">
            <a:avLst/>
          </a:prstGeom>
        </p:spPr>
      </p:pic>
      <p:pic>
        <p:nvPicPr>
          <p:cNvPr id="594283362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1" y="5856051"/>
            <a:ext cx="432853" cy="432853"/>
          </a:xfrm>
          <a:prstGeom prst="rect">
            <a:avLst/>
          </a:prstGeom>
        </p:spPr>
      </p:pic>
      <p:sp>
        <p:nvSpPr>
          <p:cNvPr id="1703948294" name="TextBox 3"/>
          <p:cNvSpPr txBox="1"/>
          <p:nvPr/>
        </p:nvSpPr>
        <p:spPr bwMode="auto">
          <a:xfrm>
            <a:off x="1616210" y="1640015"/>
            <a:ext cx="967391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3879" indent="-283879" rtl="0">
              <a:buFont typeface="Wingdings"/>
              <a:buChar char="§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Поисковые системы в сети интернет, в том числе с использованием ИИ помощника</a:t>
            </a:r>
          </a:p>
          <a:p>
            <a:pPr marL="283879" indent="-283879" rtl="0">
              <a:buFont typeface="Wingdings"/>
              <a:buChar char="§"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 rtl="0">
              <a:buFont typeface="Wingdings"/>
              <a:buChar char="§"/>
              <a:defRPr/>
            </a:pPr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Медиаресурсы - новостные публикации, расследования </a:t>
            </a:r>
          </a:p>
          <a:p>
            <a:pPr marL="283879" indent="-283879" rtl="0">
              <a:buFont typeface="Wingdings"/>
              <a:buChar char="§"/>
              <a:defRPr/>
            </a:pPr>
            <a:endParaRPr lang="ru-RU" altLang="ru-RU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 rtl="0">
              <a:buFont typeface="Wingdings"/>
              <a:buChar char="§"/>
              <a:defRPr/>
            </a:pPr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Специализированные базы данных по комплаенсу</a:t>
            </a:r>
          </a:p>
          <a:p>
            <a:pPr marL="283879" indent="-283879" rtl="0">
              <a:buFont typeface="Wingdings"/>
              <a:buChar char="§"/>
              <a:defRPr/>
            </a:pPr>
            <a:endParaRPr lang="ru-RU" altLang="ru-RU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 rtl="0">
              <a:buFont typeface="Wingdings"/>
              <a:buChar char="§"/>
              <a:defRPr/>
            </a:pPr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Социальные сети</a:t>
            </a: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defRPr/>
            </a:pPr>
            <a:endParaRPr lang="ru-RU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90FFD53-F04C-AE39-11A1-D71CCC4E903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>
            <a:extLst>
              <a:ext uri="{FF2B5EF4-FFF2-40B4-BE49-F238E27FC236}">
                <a16:creationId xmlns:a16="http://schemas.microsoft.com/office/drawing/2014/main" id="{BA07DE5B-1884-1D0B-FF53-BD4275DDD018}"/>
              </a:ext>
            </a:extLst>
          </p:cNvPr>
          <p:cNvSpPr/>
          <p:nvPr/>
        </p:nvSpPr>
        <p:spPr bwMode="auto">
          <a:xfrm>
            <a:off x="-43617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>
            <a:extLst>
              <a:ext uri="{FF2B5EF4-FFF2-40B4-BE49-F238E27FC236}">
                <a16:creationId xmlns:a16="http://schemas.microsoft.com/office/drawing/2014/main" id="{5D95ECA5-CAC0-9051-2500-97CA8E4F5B63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>
            <a:extLst>
              <a:ext uri="{FF2B5EF4-FFF2-40B4-BE49-F238E27FC236}">
                <a16:creationId xmlns:a16="http://schemas.microsoft.com/office/drawing/2014/main" id="{43D3C33B-9E79-EEA5-EB0D-D4B538395C5B}"/>
              </a:ext>
            </a:extLst>
          </p:cNvPr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pc="-1" dirty="0">
                <a:solidFill>
                  <a:srgbClr val="FFFFFF"/>
                </a:solidFill>
                <a:latin typeface="PT Serif Caption"/>
              </a:rPr>
              <a:t>11</a:t>
            </a:r>
            <a:endParaRPr lang="ru-RU" sz="1600" b="1" strike="noStrike" spc="-1" dirty="0">
              <a:solidFill>
                <a:srgbClr val="FFFFFF"/>
              </a:solidFill>
              <a:latin typeface="PT Serif Caption"/>
            </a:endParaRPr>
          </a:p>
        </p:txBody>
      </p:sp>
      <p:sp>
        <p:nvSpPr>
          <p:cNvPr id="100" name="CustomShape 3">
            <a:extLst>
              <a:ext uri="{FF2B5EF4-FFF2-40B4-BE49-F238E27FC236}">
                <a16:creationId xmlns:a16="http://schemas.microsoft.com/office/drawing/2014/main" id="{E421FE03-F79A-9B41-DBFC-F9E2C63DB8A6}"/>
              </a:ext>
            </a:extLst>
          </p:cNvPr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>
            <a:extLst>
              <a:ext uri="{FF2B5EF4-FFF2-40B4-BE49-F238E27FC236}">
                <a16:creationId xmlns:a16="http://schemas.microsoft.com/office/drawing/2014/main" id="{FA8CD76E-1DE3-2E47-B358-F803D00BB4EA}"/>
              </a:ext>
            </a:extLst>
          </p:cNvPr>
          <p:cNvSpPr txBox="1"/>
          <p:nvPr/>
        </p:nvSpPr>
        <p:spPr bwMode="auto">
          <a:xfrm>
            <a:off x="1054833" y="104139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	При проверке бенефициаров важно: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2C6AD2-AF3D-6B85-E23B-240EB65A7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4012"/>
            <a:ext cx="816935" cy="81693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0ED7E2-20F8-9CE1-D360-722E3A5EF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2" y="5856052"/>
            <a:ext cx="432854" cy="4328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FA2A40-4559-80EC-0CFA-745020791C11}"/>
              </a:ext>
            </a:extLst>
          </p:cNvPr>
          <p:cNvSpPr txBox="1"/>
          <p:nvPr/>
        </p:nvSpPr>
        <p:spPr>
          <a:xfrm>
            <a:off x="2022797" y="1139696"/>
            <a:ext cx="9547276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Использовать несколько источников одновременно для получения полной картины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Проверять информацию на актуальность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Обращать особое внимание на сложные структуры владения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Учитывать международные связи компании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Периодичность проверки/актуализации – не реже 1 раза в год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Установления факта предоставления недостоверной информации о бенефициаре в результате проверки 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требует обязательного направления сообщения о подозрительной операции (ФЭС 1-ФМ)</a:t>
            </a:r>
          </a:p>
        </p:txBody>
      </p:sp>
    </p:spTree>
    <p:extLst>
      <p:ext uri="{BB962C8B-B14F-4D97-AF65-F5344CB8AC3E}">
        <p14:creationId xmlns:p14="http://schemas.microsoft.com/office/powerpoint/2010/main" val="2673494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D96E1CB-D21C-BD6C-2308-F10CB4860A1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>
            <a:extLst>
              <a:ext uri="{FF2B5EF4-FFF2-40B4-BE49-F238E27FC236}">
                <a16:creationId xmlns:a16="http://schemas.microsoft.com/office/drawing/2014/main" id="{8DF1D1EE-ABEA-A2D1-60FB-96736954EF3D}"/>
              </a:ext>
            </a:extLst>
          </p:cNvPr>
          <p:cNvSpPr/>
          <p:nvPr/>
        </p:nvSpPr>
        <p:spPr bwMode="auto">
          <a:xfrm>
            <a:off x="-43617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>
            <a:extLst>
              <a:ext uri="{FF2B5EF4-FFF2-40B4-BE49-F238E27FC236}">
                <a16:creationId xmlns:a16="http://schemas.microsoft.com/office/drawing/2014/main" id="{A141B0AB-7409-2AF5-D2F1-3B3A22BA4A40}"/>
              </a:ext>
            </a:extLst>
          </p:cNvPr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>
            <a:extLst>
              <a:ext uri="{FF2B5EF4-FFF2-40B4-BE49-F238E27FC236}">
                <a16:creationId xmlns:a16="http://schemas.microsoft.com/office/drawing/2014/main" id="{35B38DBE-1FE0-47EF-70A9-1EF8B06DD055}"/>
              </a:ext>
            </a:extLst>
          </p:cNvPr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-1" dirty="0">
                <a:solidFill>
                  <a:srgbClr val="FFFFFF"/>
                </a:solidFill>
                <a:latin typeface="PT Serif Caption"/>
              </a:rPr>
              <a:t>12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00" name="CustomShape 3">
            <a:extLst>
              <a:ext uri="{FF2B5EF4-FFF2-40B4-BE49-F238E27FC236}">
                <a16:creationId xmlns:a16="http://schemas.microsoft.com/office/drawing/2014/main" id="{4686E5B8-B4A4-406F-7200-D02BD892F9CF}"/>
              </a:ext>
            </a:extLst>
          </p:cNvPr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>
            <a:extLst>
              <a:ext uri="{FF2B5EF4-FFF2-40B4-BE49-F238E27FC236}">
                <a16:creationId xmlns:a16="http://schemas.microsoft.com/office/drawing/2014/main" id="{4184EFA5-29C5-672E-3AD2-B616DE8AA9D0}"/>
              </a:ext>
            </a:extLst>
          </p:cNvPr>
          <p:cNvSpPr txBox="1"/>
          <p:nvPr/>
        </p:nvSpPr>
        <p:spPr bwMode="auto">
          <a:xfrm>
            <a:off x="1016697" y="222839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	Сомнения в достоверности сведений о бенефициаре</a:t>
            </a:r>
            <a:endParaRPr lang="ru-RU" sz="2400" b="1" i="1" strike="noStrike" spc="-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FCEC53-84BA-1842-CD49-7D4815F9E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4012"/>
            <a:ext cx="816935" cy="81693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378301-177B-B2F6-4046-77935B06C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2" y="5856052"/>
            <a:ext cx="432854" cy="4328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BF5169-4605-69F7-EBFD-E14AE855BB3D}"/>
              </a:ext>
            </a:extLst>
          </p:cNvPr>
          <p:cNvSpPr txBox="1"/>
          <p:nvPr/>
        </p:nvSpPr>
        <p:spPr>
          <a:xfrm>
            <a:off x="1817517" y="992611"/>
            <a:ext cx="987192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случае возникновения сомнений в достоверности сведений о бенефициаре законодательство 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требует обязательного направления сообщения о подозрительной операции (ФЭС 1-ФМ)</a:t>
            </a:r>
            <a:endParaRPr lang="ru-RU" sz="2000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Примеры сомнительных ситуаций:</a:t>
            </a:r>
          </a:p>
          <a:p>
            <a:pPr>
              <a:buNone/>
            </a:pPr>
            <a:endParaRPr lang="ru-RU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Внешние признаки социального статуса розничного клиента не соответствуют цене приобретаемого изделия из ДМДК</a:t>
            </a:r>
            <a:r>
              <a:rPr lang="ru-RU" sz="2000" dirty="0"/>
              <a:t> 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требует обязательного направления сообщения о подозрительной операции (ФЭС 1-ФМ)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000" b="1" i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000" dirty="0">
                <a:latin typeface="Calibri"/>
                <a:cs typeface="Calibri"/>
              </a:rPr>
              <a:t>Приобретение ювелирных изделий за наличный расчет на крупную сумму (определяется по усмотрению, например, более 400 тыс. рублей)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 требует обязательного направления сообщения о подозрительной операции (ФЭС 1-ФМ)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000" dirty="0">
              <a:latin typeface="Calibri"/>
              <a:cs typeface="Calibri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000" dirty="0">
                <a:latin typeface="Calibri"/>
                <a:cs typeface="Calibri"/>
              </a:rPr>
              <a:t>Приобретение дорогостоящего ювелирного изделия в спешке, без выяснения характеристик изделия 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требует обязательного направления сообщения о подозрительной операции (ФЭС 1-ФМ)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11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 bwMode="auto">
          <a:xfrm>
            <a:off x="-68040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-1">
                <a:solidFill>
                  <a:srgbClr val="FFFFFF"/>
                </a:solidFill>
                <a:latin typeface="PT Serif Caption"/>
                <a:ea typeface="Arial"/>
              </a:rPr>
              <a:t>2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/>
          <p:cNvSpPr txBox="1"/>
          <p:nvPr/>
        </p:nvSpPr>
        <p:spPr bwMode="auto">
          <a:xfrm>
            <a:off x="1238425" y="245519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b="1" i="1" strike="noStrike" spc="-1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Бенефициарный владелец </a:t>
            </a:r>
            <a:endParaRPr lang="ru-RU" sz="2400" b="0" strike="noStrike" spc="-1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92543" y="5660365"/>
            <a:ext cx="816935" cy="8169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184584" y="5761967"/>
            <a:ext cx="432854" cy="4328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2159572" y="1176096"/>
            <a:ext cx="89289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i="1" dirty="0">
                <a:latin typeface="Calibri Light"/>
                <a:cs typeface="Calibri Light"/>
              </a:rPr>
              <a:t>Бенефициарный владелец – всегда физическое лицо </a:t>
            </a:r>
            <a:endParaRPr sz="2000" b="1" i="1" dirty="0"/>
          </a:p>
          <a:p>
            <a:pPr algn="just">
              <a:defRPr/>
            </a:pPr>
            <a:endParaRPr lang="ru-RU" sz="2000" b="1" i="1" dirty="0">
              <a:latin typeface="Calibri Light"/>
              <a:cs typeface="Calibri Light"/>
            </a:endParaRPr>
          </a:p>
          <a:p>
            <a:pPr algn="just">
              <a:defRPr/>
            </a:pPr>
            <a:endParaRPr lang="ru-RU" sz="2000" b="1" i="1" dirty="0">
              <a:latin typeface="Calibri Light"/>
              <a:cs typeface="Calibri Light"/>
            </a:endParaRPr>
          </a:p>
          <a:p>
            <a:pPr algn="just">
              <a:defRPr/>
            </a:pPr>
            <a:r>
              <a:rPr lang="ru-RU" sz="2000" b="1" i="1" dirty="0">
                <a:latin typeface="Calibri Light"/>
                <a:cs typeface="Calibri Light"/>
              </a:rPr>
              <a:t>Для юрлиц - э</a:t>
            </a:r>
            <a:r>
              <a:rPr lang="ru-RU" sz="2000" dirty="0">
                <a:latin typeface="Calibri Light"/>
                <a:cs typeface="Calibri Light"/>
              </a:rPr>
              <a:t>то физическое лицо, которое </a:t>
            </a:r>
            <a:endParaRPr sz="2000" dirty="0"/>
          </a:p>
          <a:p>
            <a:pPr lvl="2" algn="just">
              <a:defRPr/>
            </a:pPr>
            <a:r>
              <a:rPr lang="ru-RU" sz="2000" dirty="0">
                <a:latin typeface="Calibri Light"/>
                <a:cs typeface="Calibri Light"/>
              </a:rPr>
              <a:t>- прямо или через третьих лиц владеет долей более  25% </a:t>
            </a:r>
            <a:endParaRPr sz="2000" dirty="0"/>
          </a:p>
          <a:p>
            <a:pPr algn="just">
              <a:defRPr/>
            </a:pPr>
            <a:r>
              <a:rPr lang="ru-RU" sz="2000" dirty="0">
                <a:latin typeface="Calibri Light"/>
                <a:cs typeface="Calibri Light"/>
              </a:rPr>
              <a:t>	- либо имеет возможность контролировать действия клиента</a:t>
            </a:r>
          </a:p>
          <a:p>
            <a:pPr algn="just">
              <a:defRPr/>
            </a:pPr>
            <a:endParaRPr sz="2000" dirty="0"/>
          </a:p>
          <a:p>
            <a:pPr algn="just">
              <a:defRPr/>
            </a:pPr>
            <a:endParaRPr lang="ru-RU" sz="2000" dirty="0">
              <a:latin typeface="Calibri Light"/>
              <a:cs typeface="Calibri Light"/>
            </a:endParaRPr>
          </a:p>
          <a:p>
            <a:pPr algn="just">
              <a:defRPr/>
            </a:pPr>
            <a:r>
              <a:rPr lang="ru-RU" sz="2000" b="1" i="1" dirty="0">
                <a:latin typeface="Calibri Light"/>
                <a:cs typeface="Calibri Light"/>
              </a:rPr>
              <a:t>Для ИП</a:t>
            </a:r>
            <a:r>
              <a:rPr lang="ru-RU" sz="2000" dirty="0">
                <a:latin typeface="Calibri Light"/>
                <a:cs typeface="Calibri Light"/>
              </a:rPr>
              <a:t> - </a:t>
            </a:r>
            <a:r>
              <a:rPr lang="ru-RU" sz="2000" b="1" i="1" dirty="0">
                <a:latin typeface="Calibri Light"/>
                <a:cs typeface="Calibri Light"/>
              </a:rPr>
              <a:t>э</a:t>
            </a:r>
            <a:r>
              <a:rPr lang="ru-RU" sz="2000" dirty="0">
                <a:latin typeface="Calibri Light"/>
                <a:cs typeface="Calibri Light"/>
              </a:rPr>
              <a:t>то физическое лицо, выступающее в качестве ИП</a:t>
            </a:r>
          </a:p>
          <a:p>
            <a:pPr marL="1200150" lvl="2" indent="-285750" algn="just">
              <a:buFontTx/>
              <a:buChar char="-"/>
              <a:defRPr/>
            </a:pPr>
            <a:r>
              <a:rPr lang="ru-RU" sz="2000" dirty="0">
                <a:latin typeface="Calibri Light"/>
                <a:cs typeface="Calibri Light"/>
              </a:rPr>
              <a:t>имеет возможность контролировать действия ИП</a:t>
            </a:r>
            <a:endParaRPr lang="ru-RU" sz="2000" dirty="0"/>
          </a:p>
          <a:p>
            <a:pPr marL="1200150" lvl="2" indent="-285750" algn="just">
              <a:buFontTx/>
              <a:buChar char="-"/>
              <a:defRPr/>
            </a:pPr>
            <a:r>
              <a:rPr lang="ru-RU" sz="2000" dirty="0">
                <a:latin typeface="Calibri Light"/>
                <a:cs typeface="Calibri Light"/>
              </a:rPr>
              <a:t>либо пользоваться, распоряжаться его имуществом</a:t>
            </a:r>
            <a:endParaRPr lang="ru-RU" sz="2000" dirty="0"/>
          </a:p>
          <a:p>
            <a:pPr algn="just">
              <a:defRPr/>
            </a:pPr>
            <a:endParaRPr sz="2000" dirty="0"/>
          </a:p>
          <a:p>
            <a:pPr algn="just">
              <a:defRPr/>
            </a:pPr>
            <a:endParaRPr lang="ru-RU" sz="2000" dirty="0">
              <a:latin typeface="Calibri Light"/>
              <a:cs typeface="Calibri Light"/>
            </a:endParaRPr>
          </a:p>
          <a:p>
            <a:pPr algn="just">
              <a:defRPr/>
            </a:pPr>
            <a:r>
              <a:rPr lang="ru-RU" sz="2000" b="1" i="1" dirty="0">
                <a:latin typeface="Calibri Light"/>
                <a:cs typeface="Calibri Light"/>
              </a:rPr>
              <a:t>Для розничных клиентов </a:t>
            </a:r>
            <a:r>
              <a:rPr lang="ru-RU" sz="2000" dirty="0">
                <a:latin typeface="Calibri Light"/>
                <a:cs typeface="Calibri Light"/>
              </a:rPr>
              <a:t>- </a:t>
            </a:r>
            <a:r>
              <a:rPr lang="ru-RU" sz="2000" b="1" i="1" dirty="0">
                <a:latin typeface="Calibri Light"/>
                <a:cs typeface="Calibri Light"/>
              </a:rPr>
              <a:t>э</a:t>
            </a:r>
            <a:r>
              <a:rPr lang="ru-RU" sz="2000" dirty="0">
                <a:latin typeface="Calibri Light"/>
                <a:cs typeface="Calibri Light"/>
              </a:rPr>
              <a:t>то физическое лицо, которое </a:t>
            </a:r>
            <a:endParaRPr sz="2000" dirty="0"/>
          </a:p>
          <a:p>
            <a:pPr marL="1200150" lvl="2" indent="-285750" algn="just">
              <a:buFontTx/>
              <a:buChar char="-"/>
              <a:defRPr/>
            </a:pPr>
            <a:r>
              <a:rPr lang="ru-RU" sz="2000" dirty="0">
                <a:latin typeface="Calibri Light"/>
                <a:cs typeface="Calibri Light"/>
              </a:rPr>
              <a:t>имеет возможность контролировать действия клиента</a:t>
            </a:r>
            <a:endParaRPr sz="2000" dirty="0"/>
          </a:p>
          <a:p>
            <a:pPr marL="1200150" lvl="2" indent="-285750" algn="just">
              <a:buFontTx/>
              <a:buChar char="-"/>
              <a:defRPr/>
            </a:pPr>
            <a:r>
              <a:rPr lang="ru-RU" sz="2000" dirty="0">
                <a:latin typeface="Calibri Light"/>
                <a:cs typeface="Calibri Light"/>
              </a:rPr>
              <a:t>либо пользоваться, распоряжаться его имуществом</a:t>
            </a:r>
            <a:endParaRPr sz="2000" dirty="0"/>
          </a:p>
          <a:p>
            <a:pPr algn="just">
              <a:defRPr/>
            </a:pPr>
            <a:endParaRPr lang="ru-RU" sz="1600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 bwMode="auto">
          <a:xfrm>
            <a:off x="-43617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pc="-1" dirty="0">
                <a:solidFill>
                  <a:srgbClr val="FFFFFF"/>
                </a:solidFill>
                <a:latin typeface="PT Serif Caption"/>
              </a:rPr>
              <a:t>4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/>
          <p:cNvSpPr txBox="1"/>
          <p:nvPr/>
        </p:nvSpPr>
        <p:spPr bwMode="auto">
          <a:xfrm>
            <a:off x="1016697" y="222839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spc="-1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Бенефициарный владелец </a:t>
            </a:r>
            <a:endParaRPr lang="ru-RU" sz="2400" spc="-1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4012"/>
            <a:ext cx="816935" cy="8169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2" y="5856052"/>
            <a:ext cx="432854" cy="4328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2022224" y="1484784"/>
            <a:ext cx="927666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Сведения о бенефициаре включают:</a:t>
            </a:r>
          </a:p>
          <a:p>
            <a:pPr marL="285750" indent="-285750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фамилию, имя,  отчество, гражданство, дату рождения, реквизиты документа, удостоверяющего личность, данные документов, подтверждающих право иностранного гражданина или лица без гражданства на пребывание (проживание) в Российской Федерации, адрес места жительства (регистрации) или места пребывания, идентификационный номер налогоплательщика (при его наличии), а также отчество (если иное не вытекает из закона или национального обычая), серию и номер документа, удостоверяющего личность, а также иную информацию, позволяющую подтвердить указанные сведения</a:t>
            </a:r>
            <a:endParaRPr lang="ru-RU" sz="2000" dirty="0"/>
          </a:p>
          <a:p>
            <a:pPr marL="285750" indent="-285750">
              <a:buFont typeface="Wingdings"/>
              <a:buChar char="§"/>
              <a:defRPr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 bwMode="auto">
          <a:xfrm>
            <a:off x="-43617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pc="-1">
                <a:solidFill>
                  <a:srgbClr val="FFFFFF"/>
                </a:solidFill>
                <a:latin typeface="PT Serif Caption"/>
              </a:rPr>
              <a:t>3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/>
          <p:cNvSpPr txBox="1"/>
          <p:nvPr/>
        </p:nvSpPr>
        <p:spPr bwMode="auto">
          <a:xfrm>
            <a:off x="1016697" y="222839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spc="-1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Бенефициарный владелец </a:t>
            </a:r>
            <a:endParaRPr lang="ru-RU" sz="2400" spc="-1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4012"/>
            <a:ext cx="816935" cy="8169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2" y="5856052"/>
            <a:ext cx="432854" cy="4328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2003929" y="2060848"/>
            <a:ext cx="92767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В соответствии со статьей 6.1 Федерального закона 115-ФЗ </a:t>
            </a:r>
            <a:r>
              <a:rPr lang="ru-RU" sz="2000" b="1" dirty="0">
                <a:solidFill>
                  <a:srgbClr val="002060"/>
                </a:solidFill>
                <a:latin typeface="Calibri"/>
                <a:cs typeface="Calibri"/>
              </a:rPr>
              <a:t>юрлица</a:t>
            </a: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 обязаны:</a:t>
            </a:r>
            <a:endParaRPr sz="2000" dirty="0"/>
          </a:p>
          <a:p>
            <a:pPr marL="285750" indent="-285750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располагать информацией о своих бенефициарных владельцах и принимать меры по установлению актуальных сведений о них</a:t>
            </a:r>
          </a:p>
          <a:p>
            <a:pPr marL="285750" indent="-285750">
              <a:buFont typeface="Wingdings"/>
              <a:buChar char="§"/>
              <a:defRPr/>
            </a:pPr>
            <a:endParaRPr sz="2000" dirty="0"/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не реже одного раза в год либо в случае изменения сведений обновлять информацию и документально фиксировать полученную информацию</a:t>
            </a:r>
            <a:endParaRPr lang="ru-RU" sz="2000" dirty="0"/>
          </a:p>
          <a:p>
            <a:pPr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хранить информацию о своих бенефициарных владельцах и о принятых мерах по установлению в отношении своих бенефициарных владельцев сведений</a:t>
            </a:r>
            <a:endParaRPr lang="ru-RU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 bwMode="auto">
          <a:xfrm>
            <a:off x="-43617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-1" dirty="0">
                <a:solidFill>
                  <a:srgbClr val="FFFFFF"/>
                </a:solidFill>
                <a:latin typeface="PT Serif Caption"/>
              </a:rPr>
              <a:t>5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/>
          <p:cNvSpPr txBox="1"/>
          <p:nvPr/>
        </p:nvSpPr>
        <p:spPr bwMode="auto">
          <a:xfrm>
            <a:off x="1016697" y="222839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spc="-1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1-й шаг – запрос информации о бенефициаре клиента</a:t>
            </a:r>
            <a:endParaRPr lang="ru-RU" sz="2400" spc="-1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4012"/>
            <a:ext cx="816935" cy="8169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2" y="5856052"/>
            <a:ext cx="432854" cy="4328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3944" y="1263599"/>
            <a:ext cx="99975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Calibri"/>
              </a:rPr>
              <a:t>В соответствии со статьей 7 Федерального закона 115-ФЗ </a:t>
            </a: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продавец 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обязан запросить сведения о бенефициаре</a:t>
            </a: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 клиента при приеме на обслуживание</a:t>
            </a:r>
            <a:endParaRPr sz="2000" dirty="0"/>
          </a:p>
          <a:p>
            <a:pPr marL="285750" indent="-285750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В случае отказа предоставить запрашиваемую информацию, необходимо принять решение о продолжении работы или отказе</a:t>
            </a:r>
            <a:endParaRPr sz="2000" dirty="0"/>
          </a:p>
          <a:p>
            <a:pPr marL="285750" indent="-285750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Продолжение работы с таким клиентом 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требует обязательного направления сообщения о подозрительной операции (ФЭС 1-ФМ)</a:t>
            </a:r>
            <a:endParaRPr sz="2000" dirty="0"/>
          </a:p>
          <a:p>
            <a:pPr>
              <a:defRPr/>
            </a:pPr>
            <a:endParaRPr lang="ru-RU" sz="2000" b="1" i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Отказ продолжать работу с таким клиентом </a:t>
            </a:r>
            <a:r>
              <a:rPr lang="ru-RU" sz="2000" b="1" i="1" dirty="0">
                <a:solidFill>
                  <a:srgbClr val="002060"/>
                </a:solidFill>
                <a:latin typeface="Calibri"/>
                <a:cs typeface="Calibri"/>
              </a:rPr>
              <a:t>требует обязательного направления сообщения о отказе в приеме на обслуживание (ФЭС 5-ФМ)</a:t>
            </a:r>
            <a:endParaRPr sz="2000" dirty="0"/>
          </a:p>
          <a:p>
            <a:pPr marL="285750" indent="-285750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При проверке установление должностными лицами ФПП факта отсутствия информации о бенефициарном собственнике или ФЭС 1-ФМ/ ФЭС 5-ФМ  является основанием для </a:t>
            </a:r>
            <a:r>
              <a:rPr lang="ru-RU" sz="2000" b="1" dirty="0">
                <a:solidFill>
                  <a:srgbClr val="002060"/>
                </a:solidFill>
                <a:latin typeface="Calibri"/>
                <a:cs typeface="Calibri"/>
              </a:rPr>
              <a:t>привлечения к административной ответственности</a:t>
            </a: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 bwMode="auto">
          <a:xfrm>
            <a:off x="-43617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-1" dirty="0">
                <a:solidFill>
                  <a:srgbClr val="FFFFFF"/>
                </a:solidFill>
                <a:latin typeface="PT Serif Caption"/>
              </a:rPr>
              <a:t>6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/>
          <p:cNvSpPr txBox="1"/>
          <p:nvPr/>
        </p:nvSpPr>
        <p:spPr bwMode="auto">
          <a:xfrm>
            <a:off x="1016697" y="222839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spc="-1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2-й шаг – проверка информации о бенефициаре клиента</a:t>
            </a:r>
            <a:endParaRPr lang="ru-RU" sz="2400" spc="-1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4012"/>
            <a:ext cx="816935" cy="8169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2" y="5856052"/>
            <a:ext cx="432854" cy="4328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710293" y="1601806"/>
            <a:ext cx="92766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Проверка по ЕГРЮЛ/ЕГРИП</a:t>
            </a:r>
          </a:p>
          <a:p>
            <a:pPr marL="285750" indent="-285750">
              <a:buFont typeface="Wingdings"/>
              <a:buChar char="§"/>
              <a:defRPr/>
            </a:pPr>
            <a:r>
              <a:rPr lang="ru-RU" sz="1800" b="0" i="0" u="none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Р</a:t>
            </a:r>
            <a:r>
              <a:rPr sz="1800" b="0" i="0" u="none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еестр аккредитованных филиалов, представительств иностранных юридических лиц</a:t>
            </a:r>
            <a:endParaRPr lang="ru-RU" sz="1800" b="0" i="0" u="none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800" b="0" i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Поисковые системы в сети интернет, в том числе с использованием ИИ помощника</a:t>
            </a:r>
          </a:p>
          <a:p>
            <a:pPr marL="285750" indent="-285750" rtl="0">
              <a:buFont typeface="Wingdings"/>
              <a:buChar char="§"/>
              <a:defRPr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Медиаресурсы - новостные публикации, расследования </a:t>
            </a:r>
          </a:p>
          <a:p>
            <a:pPr marL="285750" indent="-285750">
              <a:buFont typeface="Wingdings"/>
              <a:buChar char="§"/>
              <a:defRPr/>
            </a:pPr>
            <a:endParaRPr lang="ru-RU" sz="1800" b="0" i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/>
              <a:buChar char="§"/>
              <a:defRPr/>
            </a:pPr>
            <a:endParaRPr lang="ru-RU" sz="1800" b="0" i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800" b="0" i="0" u="none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Если имеется возможность</a:t>
            </a:r>
          </a:p>
          <a:p>
            <a:pPr marL="285750" indent="-285750">
              <a:buFont typeface="Wingdings"/>
              <a:buChar char="§"/>
              <a:defRPr/>
            </a:pPr>
            <a:r>
              <a:rPr lang="ru-RU" sz="1800" b="0" i="0" u="none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</a:t>
            </a:r>
            <a:endParaRPr lang="ru-RU" altLang="ru-RU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Wingdings"/>
              <a:buChar char="§"/>
              <a:defRPr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Специализированные платформы для проверки контрагентов</a:t>
            </a:r>
          </a:p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Wingdings"/>
              <a:buChar char="§"/>
              <a:defRPr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Агрегаторы данных о компаниях и их владельцах </a:t>
            </a:r>
          </a:p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Wingdings"/>
              <a:buChar char="§"/>
              <a:defRPr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Социальные сети - профили бенефициаров и их активность </a:t>
            </a:r>
          </a:p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Wingdings"/>
              <a:buChar char="§"/>
              <a:defRPr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Веб-архивы - исторические данные о сайтах компаний </a:t>
            </a:r>
          </a:p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Wingdings"/>
              <a:buChar char="§"/>
              <a:defRPr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Системы мониторинга медиа </a:t>
            </a:r>
          </a:p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Wingdings"/>
              <a:buChar char="§"/>
              <a:defRPr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Инструменты для выявления аффилированности </a:t>
            </a:r>
            <a:endParaRPr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 bwMode="auto">
          <a:xfrm>
            <a:off x="-43617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8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6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 bwMode="auto">
          <a:xfrm>
            <a:off x="378360" y="6310440"/>
            <a:ext cx="4309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-1" dirty="0">
                <a:solidFill>
                  <a:srgbClr val="FFFFFF"/>
                </a:solidFill>
                <a:latin typeface="PT Serif Caption"/>
              </a:rPr>
              <a:t>7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 bwMode="auto">
          <a:xfrm>
            <a:off x="1269000" y="731879"/>
            <a:ext cx="10783079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" name="TextShape 4"/>
          <p:cNvSpPr txBox="1"/>
          <p:nvPr/>
        </p:nvSpPr>
        <p:spPr bwMode="auto">
          <a:xfrm>
            <a:off x="1055440" y="111193"/>
            <a:ext cx="10515240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	Проверка сведений о бенефициаре</a:t>
            </a:r>
            <a:endParaRPr lang="ru-RU" sz="2400" b="1" i="1" strike="noStrike" spc="-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4012"/>
            <a:ext cx="816935" cy="8169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2" y="5856052"/>
            <a:ext cx="432854" cy="4328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FF39A9-7D79-79A7-99F2-80FBF744A099}"/>
              </a:ext>
            </a:extLst>
          </p:cNvPr>
          <p:cNvSpPr txBox="1"/>
          <p:nvPr/>
        </p:nvSpPr>
        <p:spPr>
          <a:xfrm>
            <a:off x="3101248" y="1709083"/>
            <a:ext cx="7118582" cy="395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b="1" i="0" dirty="0">
              <a:effectLst/>
              <a:latin typeface="YS Text"/>
            </a:endParaRPr>
          </a:p>
          <a:p>
            <a:pPr rtl="0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Специализированные платформы для проверки контрагентов</a:t>
            </a:r>
          </a:p>
          <a:p>
            <a:pPr algn="l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endParaRPr lang="ru-RU" sz="2000" b="1" dirty="0">
              <a:latin typeface="YS Text"/>
            </a:endParaRP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СПАРК </a:t>
            </a: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Контур.Фокус</a:t>
            </a:r>
            <a:endParaRPr lang="ru-RU" sz="2000" b="0" i="0" dirty="0">
              <a:effectLst/>
              <a:latin typeface="YS Text"/>
            </a:endParaRP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Глобас </a:t>
            </a: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ИРБИС </a:t>
            </a: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Руспрофайл </a:t>
            </a: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Главбух Контрагенты</a:t>
            </a: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Синапс</a:t>
            </a:r>
          </a:p>
          <a:p>
            <a:pPr lvl="6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0" dirty="0">
                <a:effectLst/>
                <a:latin typeface="YS Text"/>
              </a:rPr>
              <a:t>Saby (ранее СБИС)</a:t>
            </a:r>
            <a:endParaRPr lang="ru-RU" sz="2000" b="0" i="0" dirty="0">
              <a:effectLst/>
              <a:latin typeface="YS Text"/>
            </a:endParaRPr>
          </a:p>
          <a:p>
            <a:pPr>
              <a:buNone/>
            </a:pP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8538204" name="CustomShape 1"/>
          <p:cNvSpPr/>
          <p:nvPr/>
        </p:nvSpPr>
        <p:spPr bwMode="auto">
          <a:xfrm>
            <a:off x="-43616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773404991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59" cy="659159"/>
          </a:xfrm>
          <a:prstGeom prst="rect">
            <a:avLst/>
          </a:prstGeom>
          <a:ln>
            <a:noFill/>
          </a:ln>
        </p:spPr>
      </p:pic>
      <p:sp>
        <p:nvSpPr>
          <p:cNvPr id="1830167887" name="CustomShape 2"/>
          <p:cNvSpPr/>
          <p:nvPr/>
        </p:nvSpPr>
        <p:spPr bwMode="auto">
          <a:xfrm>
            <a:off x="378360" y="6310440"/>
            <a:ext cx="430920" cy="33709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dirty="0">
                <a:solidFill>
                  <a:srgbClr val="FFFFFF"/>
                </a:solidFill>
                <a:latin typeface="PT Serif Caption"/>
              </a:rPr>
              <a:t>8</a:t>
            </a:r>
            <a:endParaRPr lang="ru-RU" sz="1600" b="0" strike="noStrike" spc="0" dirty="0">
              <a:latin typeface="Arial"/>
            </a:endParaRPr>
          </a:p>
        </p:txBody>
      </p:sp>
      <p:sp>
        <p:nvSpPr>
          <p:cNvPr id="1574842247" name="CustomShape 3"/>
          <p:cNvSpPr/>
          <p:nvPr/>
        </p:nvSpPr>
        <p:spPr bwMode="auto">
          <a:xfrm>
            <a:off x="1269000" y="731878"/>
            <a:ext cx="10783078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91650247" name="TextShape 4"/>
          <p:cNvSpPr txBox="1"/>
          <p:nvPr/>
        </p:nvSpPr>
        <p:spPr bwMode="auto">
          <a:xfrm>
            <a:off x="1016696" y="222838"/>
            <a:ext cx="10515239" cy="531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-RU" sz="2400" b="1" i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Проверка бенефициара</a:t>
            </a:r>
            <a:r>
              <a:rPr lang="ru-RU" sz="2400" b="1" i="1" strike="noStrike" spc="0" dirty="0">
                <a:solidFill>
                  <a:srgbClr val="002060"/>
                </a:solidFill>
                <a:latin typeface="Calibri"/>
                <a:cs typeface="Calibri"/>
              </a:rPr>
              <a:t> по Перечням</a:t>
            </a:r>
          </a:p>
        </p:txBody>
      </p:sp>
      <p:pic>
        <p:nvPicPr>
          <p:cNvPr id="92278040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1" y="5664011"/>
            <a:ext cx="816934" cy="816934"/>
          </a:xfrm>
          <a:prstGeom prst="rect">
            <a:avLst/>
          </a:prstGeom>
        </p:spPr>
      </p:pic>
      <p:pic>
        <p:nvPicPr>
          <p:cNvPr id="594283362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591" y="5856051"/>
            <a:ext cx="432853" cy="432853"/>
          </a:xfrm>
          <a:prstGeom prst="rect">
            <a:avLst/>
          </a:prstGeom>
        </p:spPr>
      </p:pic>
      <p:sp>
        <p:nvSpPr>
          <p:cNvPr id="1703948294" name="TextBox 3"/>
          <p:cNvSpPr txBox="1"/>
          <p:nvPr/>
        </p:nvSpPr>
        <p:spPr bwMode="auto">
          <a:xfrm>
            <a:off x="1991544" y="1757714"/>
            <a:ext cx="804686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В личном кабинете РФМ</a:t>
            </a:r>
          </a:p>
          <a:p>
            <a:pPr marL="285750" indent="-285750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3879" indent="-283879">
              <a:buFont typeface="Wingdings"/>
              <a:buChar char="§"/>
              <a:defRPr/>
            </a:pPr>
            <a:r>
              <a:rPr lang="ru-RU" sz="2000" b="0" i="0" u="none" strike="noStrike" cap="none" spc="0" dirty="0">
                <a:solidFill>
                  <a:srgbClr val="002060"/>
                </a:solidFill>
                <a:latin typeface="Calibri"/>
                <a:ea typeface="Microsoft Sans Serif"/>
                <a:cs typeface="Calibri"/>
              </a:rPr>
              <a:t>Перечень РФМ о причастности к экстремистской деятельности или терроризму </a:t>
            </a:r>
          </a:p>
          <a:p>
            <a:pPr marL="283879" indent="-283879">
              <a:buFont typeface="Wingdings"/>
              <a:buChar char="§"/>
              <a:defRPr/>
            </a:pPr>
            <a:endParaRPr sz="2000" b="0" spc="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3879" indent="-283879">
              <a:buFont typeface="Wingdings"/>
              <a:buChar char="§"/>
              <a:defRPr/>
            </a:pPr>
            <a:r>
              <a:rPr lang="ru-RU" sz="2000" b="0" i="0" u="none" strike="noStrike" cap="none" spc="0" dirty="0">
                <a:solidFill>
                  <a:srgbClr val="002060"/>
                </a:solidFill>
                <a:latin typeface="Calibri"/>
                <a:ea typeface="Microsoft Sans Serif"/>
                <a:cs typeface="Calibri"/>
              </a:rPr>
              <a:t>Перечень 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Microsoft Sans Serif"/>
                <a:cs typeface="Calibri"/>
              </a:rPr>
              <a:t>Совета Безопасности ООН </a:t>
            </a:r>
            <a:r>
              <a:rPr lang="ru-RU" sz="2000" b="0" i="0" u="none" strike="noStrike" cap="none" spc="0" dirty="0">
                <a:solidFill>
                  <a:srgbClr val="002060"/>
                </a:solidFill>
                <a:latin typeface="Calibri"/>
                <a:ea typeface="Microsoft Sans Serif"/>
                <a:cs typeface="Calibri"/>
              </a:rPr>
              <a:t>о причастности к распространению оружия массового уничтожения</a:t>
            </a:r>
            <a:endParaRPr sz="2000" b="0" dirty="0">
              <a:latin typeface="Calibri"/>
              <a:cs typeface="Calibri"/>
            </a:endParaRPr>
          </a:p>
          <a:p>
            <a:pPr marL="228600" indent="-228600">
              <a:buFont typeface="+mj-lt"/>
              <a:buAutoNum type="arabicPeriod"/>
              <a:defRPr/>
            </a:pPr>
            <a:endParaRPr sz="2000" b="0" spc="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3879" indent="-283879">
              <a:buFont typeface="Wingdings"/>
              <a:buChar char="§"/>
              <a:defRPr/>
            </a:pPr>
            <a:r>
              <a:rPr lang="ru-RU" sz="2000" b="0" i="0" u="none" strike="noStrike" cap="none" spc="0" dirty="0">
                <a:solidFill>
                  <a:srgbClr val="002060"/>
                </a:solidFill>
                <a:latin typeface="Calibri" panose="020F0502020204030204" pitchFamily="34" charset="0"/>
                <a:ea typeface="Microsoft Sans Serif"/>
                <a:cs typeface="Calibri" panose="020F0502020204030204" pitchFamily="34" charset="0"/>
              </a:rPr>
              <a:t>Перечень решений МВК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 противодействию финансированию терроризма и экстремистской деятельности</a:t>
            </a:r>
          </a:p>
          <a:p>
            <a:pPr marL="283879" indent="-283879">
              <a:buFont typeface="Wingdings"/>
              <a:buChar char="§"/>
              <a:defRPr/>
            </a:pP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>
              <a:buFont typeface="Wingdings"/>
              <a:buChar char="§"/>
              <a:defRPr/>
            </a:pP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Наличие в перечне </a:t>
            </a:r>
            <a:r>
              <a:rPr lang="ru-RU" sz="2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требует направления сообщения ФЭС 2-ФМ и замораживание операций, имущества и расчетов</a:t>
            </a:r>
            <a:endParaRPr lang="ru-RU" sz="2000" b="1" i="1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defRPr/>
            </a:pPr>
            <a:endParaRPr lang="ru-RU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3656013" name="CustomShape 1"/>
          <p:cNvSpPr/>
          <p:nvPr/>
        </p:nvSpPr>
        <p:spPr bwMode="auto">
          <a:xfrm>
            <a:off x="-68040" y="0"/>
            <a:ext cx="1218960" cy="6857640"/>
          </a:xfrm>
          <a:prstGeom prst="rect">
            <a:avLst/>
          </a:prstGeom>
          <a:solidFill>
            <a:srgbClr val="15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895556605" name="Google Shape;58;p13"/>
          <p:cNvPicPr/>
          <p:nvPr/>
        </p:nvPicPr>
        <p:blipFill>
          <a:blip r:embed="rId2"/>
          <a:stretch/>
        </p:blipFill>
        <p:spPr bwMode="auto">
          <a:xfrm>
            <a:off x="263880" y="209160"/>
            <a:ext cx="659160" cy="659159"/>
          </a:xfrm>
          <a:prstGeom prst="rect">
            <a:avLst/>
          </a:prstGeom>
          <a:ln>
            <a:noFill/>
          </a:ln>
        </p:spPr>
      </p:pic>
      <p:sp>
        <p:nvSpPr>
          <p:cNvPr id="43275519" name="CustomShape 2"/>
          <p:cNvSpPr/>
          <p:nvPr/>
        </p:nvSpPr>
        <p:spPr bwMode="auto">
          <a:xfrm>
            <a:off x="378360" y="6310440"/>
            <a:ext cx="430920" cy="33709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dirty="0">
                <a:solidFill>
                  <a:srgbClr val="FFFFFF"/>
                </a:solidFill>
                <a:latin typeface="PT Serif Caption"/>
              </a:rPr>
              <a:t>9</a:t>
            </a:r>
            <a:endParaRPr lang="ru-RU" sz="1600" b="0" strike="noStrike" spc="0" dirty="0">
              <a:latin typeface="Arial"/>
            </a:endParaRPr>
          </a:p>
        </p:txBody>
      </p:sp>
      <p:sp>
        <p:nvSpPr>
          <p:cNvPr id="775103456" name="CustomShape 3"/>
          <p:cNvSpPr/>
          <p:nvPr/>
        </p:nvSpPr>
        <p:spPr bwMode="auto">
          <a:xfrm>
            <a:off x="1269000" y="731878"/>
            <a:ext cx="10783078" cy="45360"/>
          </a:xfrm>
          <a:prstGeom prst="rect">
            <a:avLst/>
          </a:prstGeom>
          <a:solidFill>
            <a:srgbClr val="D7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62241788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64552" y="5662053"/>
            <a:ext cx="816934" cy="816934"/>
          </a:xfrm>
          <a:prstGeom prst="rect">
            <a:avLst/>
          </a:prstGeom>
        </p:spPr>
      </p:pic>
      <p:pic>
        <p:nvPicPr>
          <p:cNvPr id="1434564864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56076" y="5873896"/>
            <a:ext cx="432853" cy="432853"/>
          </a:xfrm>
          <a:prstGeom prst="rect">
            <a:avLst/>
          </a:prstGeom>
        </p:spPr>
      </p:pic>
      <p:sp>
        <p:nvSpPr>
          <p:cNvPr id="579009314" name="Прямоугольник 3"/>
          <p:cNvSpPr/>
          <p:nvPr/>
        </p:nvSpPr>
        <p:spPr bwMode="auto">
          <a:xfrm>
            <a:off x="1487487" y="836236"/>
            <a:ext cx="9970140" cy="646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ru-RU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00469880" name="TextBox 6"/>
          <p:cNvSpPr txBox="1"/>
          <p:nvPr/>
        </p:nvSpPr>
        <p:spPr bwMode="auto">
          <a:xfrm>
            <a:off x="2135560" y="112498"/>
            <a:ext cx="61300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rgbClr val="002060"/>
                </a:solidFill>
                <a:latin typeface="Calibri"/>
                <a:ea typeface="Arial Narrow"/>
                <a:cs typeface="Calibri"/>
              </a:rPr>
              <a:t>Публичные должностные лица</a:t>
            </a:r>
            <a:endParaRPr lang="ru-RU" sz="2400" b="1" i="1" dirty="0">
              <a:latin typeface="Calibri"/>
              <a:cs typeface="Calibri"/>
            </a:endParaRPr>
          </a:p>
        </p:txBody>
      </p:sp>
      <p:sp>
        <p:nvSpPr>
          <p:cNvPr id="1032483195" name="Shape 370"/>
          <p:cNvSpPr>
            <a:spLocks noChangeArrowheads="1"/>
          </p:cNvSpPr>
          <p:nvPr/>
        </p:nvSpPr>
        <p:spPr bwMode="auto">
          <a:xfrm>
            <a:off x="1633827" y="1074458"/>
            <a:ext cx="9677459" cy="358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599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marL="285750" indent="-285750" algn="just">
              <a:defRPr/>
            </a:pPr>
            <a:r>
              <a:rPr lang="ru-RU" sz="1600" dirty="0">
                <a:latin typeface="Arial"/>
                <a:cs typeface="Calibri Light"/>
              </a:rPr>
              <a:t>Члены Правительства, руководители федеральных органов исполнительной власти и их заместители, руководители региональных органов исполнительной власти, заместители руководителя Аппарата Правительства РФ</a:t>
            </a:r>
          </a:p>
          <a:p>
            <a:pPr marL="285750" indent="-285750" algn="just">
              <a:defRPr/>
            </a:pPr>
            <a:r>
              <a:rPr lang="ru-RU" sz="1600" dirty="0">
                <a:latin typeface="Arial"/>
                <a:cs typeface="Calibri Light"/>
              </a:rPr>
              <a:t>Депутаты Госдумы, члены Совета Федерации, члены законодательных собраний субъектов</a:t>
            </a:r>
          </a:p>
          <a:p>
            <a:pPr marL="285750" indent="-285750" algn="just">
              <a:defRPr/>
            </a:pPr>
            <a:r>
              <a:rPr lang="ru-RU" sz="1600" dirty="0">
                <a:latin typeface="Arial"/>
                <a:cs typeface="Calibri Light"/>
              </a:rPr>
              <a:t>Председатель и аудиторы Счетной палаты, судьи всех уровней, за исключением мировых, руководители органов прокуратуры до субъектового уровня</a:t>
            </a:r>
          </a:p>
          <a:p>
            <a:pPr marL="285750" indent="-285750" algn="just">
              <a:defRPr/>
            </a:pPr>
            <a:r>
              <a:rPr lang="ru-RU" sz="1600" dirty="0">
                <a:latin typeface="Arial"/>
                <a:cs typeface="Calibri Light"/>
              </a:rPr>
              <a:t>Руководитель Администрации Президента РФ и его заместители, Члены Центральной избирательной комиссии, полномочные представители Президента РФ в федеральных округах и по отдельным вопросам, секретарь Совбеза РФ и его заместители, Руководитель Центрального Банка и его заместители </a:t>
            </a:r>
          </a:p>
          <a:p>
            <a:pPr marL="285750" indent="-285750" algn="just">
              <a:defRPr/>
            </a:pPr>
            <a:r>
              <a:rPr lang="ru-RU" sz="1600" dirty="0">
                <a:latin typeface="Arial"/>
                <a:cs typeface="Calibri Light"/>
              </a:rPr>
              <a:t>Руководители госкорпораций и госкомпаний, руководство федеральной территории «Сириус», руководители федеральных фондов, публично-правовых компаний, государственных унитарных предприятий, руководители организаций, назначаемых Правительством РФ</a:t>
            </a:r>
          </a:p>
          <a:p>
            <a:pPr marL="285750" indent="-285750" algn="just">
              <a:defRPr/>
            </a:pPr>
            <a:r>
              <a:rPr lang="ru-RU" sz="1600" dirty="0">
                <a:latin typeface="Arial"/>
                <a:cs typeface="Calibri Light"/>
              </a:rPr>
              <a:t>Высшие должностные лица и послы иностранных государств, руководители международных организаций</a:t>
            </a:r>
          </a:p>
          <a:p>
            <a:pPr algn="just">
              <a:buFontTx/>
              <a:buNone/>
              <a:defRPr/>
            </a:pPr>
            <a:endParaRPr lang="ru-RU" sz="1800" dirty="0">
              <a:solidFill>
                <a:srgbClr val="002060"/>
              </a:solidFill>
              <a:latin typeface="Calibri Light"/>
              <a:ea typeface="Arial Narrow"/>
              <a:cs typeface="Calibri Light"/>
            </a:endParaRPr>
          </a:p>
          <a:p>
            <a:pPr algn="just">
              <a:buFontTx/>
              <a:buNone/>
              <a:defRPr/>
            </a:pPr>
            <a:endParaRPr sz="1800" dirty="0">
              <a:latin typeface="Calibri Light"/>
              <a:cs typeface="Calibri Light"/>
            </a:endParaRPr>
          </a:p>
        </p:txBody>
      </p:sp>
      <p:sp>
        <p:nvSpPr>
          <p:cNvPr id="2" name="Shape 373">
            <a:extLst>
              <a:ext uri="{FF2B5EF4-FFF2-40B4-BE49-F238E27FC236}">
                <a16:creationId xmlns:a16="http://schemas.microsoft.com/office/drawing/2014/main" id="{A9CEAEEA-9CD4-B580-5D9A-96BBF8E98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705" y="5534711"/>
            <a:ext cx="8804463" cy="55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599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marL="285750" indent="-285750" algn="just">
              <a:defRPr/>
            </a:pPr>
            <a:r>
              <a:rPr lang="ru-RU" sz="1600" dirty="0">
                <a:latin typeface="Arial"/>
                <a:ea typeface="Arial Narrow"/>
                <a:cs typeface="Calibri Light"/>
              </a:rPr>
              <a:t>Родственники ПДЛ: супруги, родители, дети, дедушки, бабушки, внуки, брат, сестра, имеющие общего отца, мать, усыновителя</a:t>
            </a:r>
            <a:endParaRPr lang="ru-RU" sz="1600" dirty="0">
              <a:latin typeface="Arial"/>
              <a:cs typeface="Calibri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891</Words>
  <Application>Microsoft Office PowerPoint</Application>
  <DocSecurity>0</DocSecurity>
  <PresentationFormat>Широкоэкранный</PresentationFormat>
  <Paragraphs>137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PT Serif Caption</vt:lpstr>
      <vt:lpstr>Symbol</vt:lpstr>
      <vt:lpstr>Times New Roman</vt:lpstr>
      <vt:lpstr>Wingdings</vt:lpstr>
      <vt:lpstr>YS Text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КНД за оборотом и ПОД/ФТ</dc:title>
  <dc:subject/>
  <dc:creator>A A</dc:creator>
  <cp:keywords/>
  <dc:description/>
  <cp:lastModifiedBy>Федеральная пробирная палата</cp:lastModifiedBy>
  <cp:revision>119</cp:revision>
  <cp:lastPrinted>2026-08-03T13:58:30Z</cp:lastPrinted>
  <dcterms:created xsi:type="dcterms:W3CDTF">2023-01-27T11:53:39Z</dcterms:created>
  <dcterms:modified xsi:type="dcterms:W3CDTF">2026-08-04T08:41:24Z</dcterms:modified>
  <cp:category/>
  <dc:identifier/>
  <cp:contentStatus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DocSecurity">
    <vt:i4>0</vt:i4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Широкоэкранный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6</vt:i4>
  </property>
</Properties>
</file>