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12192000" cy="6858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>
          <p15:clr>
            <a:srgbClr val="A4A3A4"/>
          </p15:clr>
        </p15:guide>
        <p15:guide id="2" orient="horz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DC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1170" y="90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26765241-63F1-41A5-9450-1DA1C0AF9B30}" type="datetimeFigureOut">
              <a:rPr lang="ru-RU"/>
              <a:t>01.04.2026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2BEF7220-FF9E-46C9-8E38-EC5B8B259236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26765241-63F1-41A5-9450-1DA1C0AF9B30}" type="datetimeFigureOut">
              <a:rPr lang="ru-RU"/>
              <a:t>01.04.2026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2BEF7220-FF9E-46C9-8E38-EC5B8B259236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26765241-63F1-41A5-9450-1DA1C0AF9B30}" type="datetimeFigureOut">
              <a:rPr lang="ru-RU"/>
              <a:t>01.04.2026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2BEF7220-FF9E-46C9-8E38-EC5B8B259236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26765241-63F1-41A5-9450-1DA1C0AF9B30}" type="datetimeFigureOut">
              <a:rPr lang="ru-RU"/>
              <a:t>01.04.2026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2BEF7220-FF9E-46C9-8E38-EC5B8B259236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26765241-63F1-41A5-9450-1DA1C0AF9B30}" type="datetimeFigureOut">
              <a:rPr lang="ru-RU"/>
              <a:t>01.04.2026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2BEF7220-FF9E-46C9-8E38-EC5B8B259236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26765241-63F1-41A5-9450-1DA1C0AF9B30}" type="datetimeFigureOut">
              <a:rPr lang="ru-RU"/>
              <a:t>01.04.2026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2BEF7220-FF9E-46C9-8E38-EC5B8B259236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26765241-63F1-41A5-9450-1DA1C0AF9B30}" type="datetimeFigureOut">
              <a:rPr lang="ru-RU"/>
              <a:t>01.04.2026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2BEF7220-FF9E-46C9-8E38-EC5B8B259236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26765241-63F1-41A5-9450-1DA1C0AF9B30}" type="datetimeFigureOut">
              <a:rPr lang="ru-RU"/>
              <a:t>01.04.2026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2BEF7220-FF9E-46C9-8E38-EC5B8B259236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26765241-63F1-41A5-9450-1DA1C0AF9B30}" type="datetimeFigureOut">
              <a:rPr lang="ru-RU"/>
              <a:t>01.04.2026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2BEF7220-FF9E-46C9-8E38-EC5B8B259236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26765241-63F1-41A5-9450-1DA1C0AF9B30}" type="datetimeFigureOut">
              <a:rPr lang="ru-RU"/>
              <a:t>01.04.2026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2BEF7220-FF9E-46C9-8E38-EC5B8B259236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26765241-63F1-41A5-9450-1DA1C0AF9B30}" type="datetimeFigureOut">
              <a:rPr lang="ru-RU"/>
              <a:t>01.04.2026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2BEF7220-FF9E-46C9-8E38-EC5B8B259236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6765241-63F1-41A5-9450-1DA1C0AF9B30}" type="datetimeFigureOut">
              <a:rPr lang="ru-RU"/>
              <a:t>01.04.2026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BEF7220-FF9E-46C9-8E38-EC5B8B259236}" type="slidenum">
              <a:rPr lang="ru-RU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5300"/>
                    </a14:imgEffect>
                  </a14:imgLayer>
                </a14:imgProps>
              </a:ext>
            </a:extLst>
          </a:blip>
          <a:stretch/>
        </p:blipFill>
        <p:spPr bwMode="auto">
          <a:xfrm>
            <a:off x="0" y="0"/>
            <a:ext cx="12192000" cy="1339850"/>
          </a:xfrm>
          <a:prstGeom prst="rect">
            <a:avLst/>
          </a:prstGeom>
          <a:noFill/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/>
          <a:stretch/>
        </p:blipFill>
        <p:spPr bwMode="auto">
          <a:xfrm>
            <a:off x="295183" y="120367"/>
            <a:ext cx="929935" cy="929935"/>
          </a:xfrm>
          <a:prstGeom prst="rect">
            <a:avLst/>
          </a:prstGeom>
          <a:noFill/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5"/>
          <a:stretch/>
        </p:blipFill>
        <p:spPr bwMode="auto">
          <a:xfrm>
            <a:off x="1443360" y="199571"/>
            <a:ext cx="2895600" cy="771525"/>
          </a:xfrm>
          <a:prstGeom prst="rect">
            <a:avLst/>
          </a:prstGeom>
          <a:noFill/>
        </p:spPr>
      </p:pic>
      <p:sp>
        <p:nvSpPr>
          <p:cNvPr id="9" name="Заголовок 8"/>
          <p:cNvSpPr>
            <a:spLocks noGrp="1"/>
          </p:cNvSpPr>
          <p:nvPr>
            <p:ph type="title"/>
          </p:nvPr>
        </p:nvSpPr>
        <p:spPr bwMode="auto">
          <a:xfrm>
            <a:off x="1024631" y="2766218"/>
            <a:ext cx="10515600" cy="1325563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ru-RU" sz="3600">
                <a:latin typeface="Times New Roman"/>
                <a:cs typeface="Times New Roman"/>
              </a:rPr>
              <a:t>Памятка  </a:t>
            </a:r>
            <a:br>
              <a:rPr lang="ru-RU" sz="3600">
                <a:latin typeface="Times New Roman"/>
                <a:cs typeface="Times New Roman"/>
              </a:rPr>
            </a:br>
            <a:br>
              <a:rPr lang="ru-RU" sz="3600">
                <a:latin typeface="Times New Roman"/>
                <a:cs typeface="Times New Roman"/>
              </a:rPr>
            </a:br>
            <a:r>
              <a:rPr lang="ru-RU" sz="2800">
                <a:latin typeface="Times New Roman"/>
                <a:cs typeface="Times New Roman"/>
              </a:rPr>
              <a:t>«РАЗРАБОТКА ПРАВИЛ ВНУТРЕННЕГО КОНТРОЛЯ»</a:t>
            </a:r>
            <a:endParaRPr lang="ru-RU" sz="3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295183" y="1539420"/>
            <a:ext cx="11476607" cy="3920347"/>
          </a:xfrm>
        </p:spPr>
        <p:txBody>
          <a:bodyPr>
            <a:normAutofit/>
          </a:bodyPr>
          <a:lstStyle/>
          <a:p>
            <a:pPr algn="ctr">
              <a:defRPr/>
            </a:pPr>
            <a:br>
              <a:rPr lang="ru-RU" sz="1800" b="1" i="1" strike="noStrike" dirty="0">
                <a:latin typeface="Times New Roman"/>
              </a:rPr>
            </a:br>
            <a:r>
              <a:rPr lang="ru-RU" sz="1800" b="1" i="1" strike="noStrike" dirty="0">
                <a:latin typeface="Times New Roman"/>
              </a:rPr>
              <a:t>Правила внутреннего контроля (ПВК) </a:t>
            </a:r>
            <a:r>
              <a:rPr lang="ru-RU" sz="1800" b="1" i="0" u="none" strike="noStrike" dirty="0">
                <a:latin typeface="Times New Roman"/>
              </a:rPr>
              <a:t>- </a:t>
            </a:r>
            <a:r>
              <a:rPr lang="ru-RU" sz="1800" i="0" u="none" strike="noStrike" dirty="0">
                <a:latin typeface="Times New Roman"/>
              </a:rPr>
              <a:t>внутренний документ, который регламентирует организацию работы по ПОД/ФТ/ЭД/ФРОМУ, устанавливает обязанности и порядок действий руководителя юридического лица, индивидуального предпринимателя, их сотрудников в целях осуществления внутреннего контроля за соблюдением законодательства Российской Федерации о ПОД/ФТ/ЭД/ФРОМУ, определяет сроки выполнения обязанностей в целях осуществления внутреннего контроля, а также лиц, ответственных за их реализацию.</a:t>
            </a:r>
            <a:br>
              <a:rPr lang="ru-RU" sz="1800" b="0" i="0" u="none" strike="noStrike" dirty="0">
                <a:latin typeface="Times New Roman"/>
              </a:rPr>
            </a:br>
            <a:br>
              <a:rPr lang="ru-RU" sz="1800" b="0" i="0" u="none" strike="noStrike" dirty="0">
                <a:latin typeface="Times New Roman"/>
              </a:rPr>
            </a:br>
            <a:br>
              <a:rPr lang="ru-RU" sz="1800" b="0" i="0" u="none" strike="noStrike" dirty="0">
                <a:latin typeface="Times New Roman"/>
              </a:rPr>
            </a:br>
            <a:br>
              <a:rPr lang="ru-RU" sz="1800" dirty="0">
                <a:latin typeface="Times New Roman"/>
              </a:rPr>
            </a:br>
            <a:r>
              <a:rPr lang="ru-RU" sz="1800" dirty="0">
                <a:latin typeface="Times New Roman"/>
              </a:rPr>
              <a:t>О</a:t>
            </a:r>
            <a:r>
              <a:rPr lang="ru-RU" sz="1800" b="0" i="0" u="none" strike="noStrike" dirty="0">
                <a:latin typeface="Times New Roman"/>
              </a:rPr>
              <a:t>рганизации, </a:t>
            </a:r>
            <a:r>
              <a:rPr lang="ru-RU" sz="1800" b="1" i="0" u="sng" strike="noStrike" dirty="0">
                <a:latin typeface="Times New Roman"/>
              </a:rPr>
              <a:t>осуществляющие операции с денежными средствами или иным имуществом</a:t>
            </a:r>
            <a:r>
              <a:rPr lang="ru-RU" sz="1800" b="0" i="0" u="none" strike="noStrike" dirty="0">
                <a:latin typeface="Times New Roman"/>
              </a:rPr>
              <a:t>, </a:t>
            </a:r>
            <a:br>
              <a:rPr lang="ru-RU" sz="1800" b="0" i="0" u="none" strike="noStrike" dirty="0">
                <a:latin typeface="Times New Roman"/>
              </a:rPr>
            </a:br>
            <a:br>
              <a:rPr lang="ru-RU" sz="1800" b="0" i="0" u="none" strike="noStrike" dirty="0">
                <a:latin typeface="Times New Roman"/>
              </a:rPr>
            </a:br>
            <a:r>
              <a:rPr lang="ru-RU" sz="1800" b="0" i="0" u="none" strike="noStrike" dirty="0">
                <a:latin typeface="Times New Roman"/>
              </a:rPr>
              <a:t>обязаны в целях предотвращения ОД/ФТ/ФРОМУ </a:t>
            </a:r>
            <a:r>
              <a:rPr lang="ru-RU" sz="1800" b="1" i="0" u="sng" strike="noStrike" dirty="0">
                <a:latin typeface="Times New Roman"/>
              </a:rPr>
              <a:t>разрабатывать правила внутреннего контроля*.</a:t>
            </a:r>
            <a:endParaRPr lang="ru-RU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5300"/>
                    </a14:imgEffect>
                  </a14:imgLayer>
                </a14:imgProps>
              </a:ext>
            </a:extLst>
          </a:blip>
          <a:stretch/>
        </p:blipFill>
        <p:spPr bwMode="auto">
          <a:xfrm>
            <a:off x="0" y="0"/>
            <a:ext cx="12192000" cy="1339850"/>
          </a:xfrm>
          <a:prstGeom prst="rect">
            <a:avLst/>
          </a:prstGeom>
          <a:noFill/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/>
          <a:stretch/>
        </p:blipFill>
        <p:spPr bwMode="auto">
          <a:xfrm>
            <a:off x="295183" y="120367"/>
            <a:ext cx="929935" cy="929935"/>
          </a:xfrm>
          <a:prstGeom prst="rect">
            <a:avLst/>
          </a:prstGeom>
          <a:noFill/>
        </p:spPr>
      </p:pic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5"/>
          <a:stretch/>
        </p:blipFill>
        <p:spPr bwMode="auto">
          <a:xfrm>
            <a:off x="1443360" y="199571"/>
            <a:ext cx="2895600" cy="771525"/>
          </a:xfrm>
          <a:prstGeom prst="rect">
            <a:avLst/>
          </a:prstGeom>
          <a:noFill/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C07C0DF-F6F8-12BE-91AA-88E6F27EEC19}"/>
              </a:ext>
            </a:extLst>
          </p:cNvPr>
          <p:cNvSpPr txBox="1"/>
          <p:nvPr/>
        </p:nvSpPr>
        <p:spPr>
          <a:xfrm>
            <a:off x="861134" y="5886020"/>
            <a:ext cx="106620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0" i="1" u="none" strike="noStrike" dirty="0">
                <a:latin typeface="Times New Roman"/>
              </a:rPr>
              <a:t>*В соответствии с </a:t>
            </a:r>
            <a:r>
              <a:rPr lang="ru-RU" sz="1600" b="1" i="1" u="none" strike="noStrike" dirty="0">
                <a:solidFill>
                  <a:schemeClr val="tx1"/>
                </a:solidFill>
                <a:latin typeface="Times New Roman"/>
              </a:rPr>
              <a:t>пунктом 2 статьи 7 Федерального закона от 7 августа 2001 г.  </a:t>
            </a:r>
            <a:r>
              <a:rPr lang="ru-RU" sz="1600" b="1" i="1" dirty="0">
                <a:solidFill>
                  <a:schemeClr val="tx1"/>
                </a:solidFill>
                <a:latin typeface="Times New Roman"/>
              </a:rPr>
              <a:t>№</a:t>
            </a:r>
            <a:r>
              <a:rPr lang="ru-RU" sz="1600" b="1" i="1" u="none" strike="noStrike" dirty="0">
                <a:solidFill>
                  <a:schemeClr val="tx1"/>
                </a:solidFill>
                <a:latin typeface="Times New Roman"/>
              </a:rPr>
              <a:t> 115-ФЗ</a:t>
            </a:r>
            <a:r>
              <a:rPr lang="ru-RU" sz="1600" b="1" i="1" u="none" strike="noStrike" dirty="0">
                <a:solidFill>
                  <a:srgbClr val="C29F52"/>
                </a:solidFill>
                <a:latin typeface="Times New Roman"/>
              </a:rPr>
              <a:t> </a:t>
            </a:r>
            <a:r>
              <a:rPr lang="ru-RU" sz="1600" b="0" i="1" u="none" strike="noStrike" dirty="0">
                <a:latin typeface="Times New Roman"/>
              </a:rPr>
              <a:t>«О противодействии легализации (отмыванию) доходов, полученных преступным путем, и финансированию терроризма»</a:t>
            </a:r>
            <a:endParaRPr lang="ru-RU" sz="1600" i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 bwMode="auto">
          <a:xfrm>
            <a:off x="838200" y="1249873"/>
            <a:ext cx="10515600" cy="1325563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ru-RU" sz="2400" b="1" u="sng" dirty="0">
                <a:latin typeface="Times New Roman"/>
                <a:cs typeface="Times New Roman"/>
              </a:rPr>
              <a:t>Правила внутреннего контроля:</a:t>
            </a:r>
            <a:br>
              <a:rPr lang="ru-RU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</a:br>
            <a:endParaRPr lang="ru-RU" sz="24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/>
              <a:cs typeface="Times New Roman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4294967295"/>
          </p:nvPr>
        </p:nvSpPr>
        <p:spPr bwMode="auto">
          <a:xfrm>
            <a:off x="226935" y="2289849"/>
            <a:ext cx="11582030" cy="5239326"/>
          </a:xfrm>
        </p:spPr>
        <p:txBody>
          <a:bodyPr>
            <a:normAutofit/>
          </a:bodyPr>
          <a:lstStyle/>
          <a:p>
            <a:pPr algn="just">
              <a:buFont typeface="Wingdings"/>
              <a:buChar char="Ø"/>
              <a:defRPr/>
            </a:pPr>
            <a:r>
              <a:rPr lang="ru-RU" sz="2000" b="1" i="1" dirty="0">
                <a:latin typeface="Times New Roman"/>
                <a:cs typeface="Times New Roman"/>
              </a:rPr>
              <a:t>регламентируют</a:t>
            </a:r>
            <a:r>
              <a:rPr lang="ru-RU" sz="2000" dirty="0">
                <a:latin typeface="Times New Roman"/>
                <a:cs typeface="Times New Roman"/>
              </a:rPr>
              <a:t> организационные основы работы, направленной на ПОД/ФТ/ЭД/ФРОМУ, </a:t>
            </a:r>
            <a:br>
              <a:rPr lang="ru-RU" sz="2000" dirty="0">
                <a:latin typeface="Times New Roman"/>
                <a:cs typeface="Times New Roman"/>
              </a:rPr>
            </a:br>
            <a:r>
              <a:rPr lang="ru-RU" sz="2000" dirty="0">
                <a:latin typeface="Times New Roman"/>
                <a:cs typeface="Times New Roman"/>
              </a:rPr>
              <a:t>в организации;</a:t>
            </a:r>
            <a:endParaRPr dirty="0"/>
          </a:p>
          <a:p>
            <a:pPr algn="just">
              <a:buFont typeface="Wingdings"/>
              <a:buChar char="Ø"/>
              <a:defRPr/>
            </a:pPr>
            <a:r>
              <a:rPr lang="ru-RU" sz="2000" b="1" i="1" dirty="0">
                <a:latin typeface="Times New Roman"/>
                <a:cs typeface="Times New Roman"/>
              </a:rPr>
              <a:t>устанавливают</a:t>
            </a:r>
            <a:r>
              <a:rPr lang="ru-RU" sz="2000" dirty="0">
                <a:latin typeface="Times New Roman"/>
                <a:cs typeface="Times New Roman"/>
              </a:rPr>
              <a:t> обязанности и порядок действий руководителя организации, индивидуального предпринимателя и работников организации, индивидуального предпринимателя в целях осуществления внутреннего контроля;</a:t>
            </a:r>
            <a:endParaRPr dirty="0"/>
          </a:p>
          <a:p>
            <a:pPr algn="just">
              <a:buFont typeface="Wingdings"/>
              <a:buChar char="Ø"/>
              <a:defRPr/>
            </a:pPr>
            <a:r>
              <a:rPr lang="ru-RU" sz="2000" b="1" i="1" dirty="0">
                <a:latin typeface="Times New Roman"/>
                <a:cs typeface="Times New Roman"/>
              </a:rPr>
              <a:t>определяют</a:t>
            </a:r>
            <a:r>
              <a:rPr lang="ru-RU" sz="2000" dirty="0">
                <a:latin typeface="Times New Roman"/>
                <a:cs typeface="Times New Roman"/>
              </a:rPr>
              <a:t> сроки выполнения обязанностей в целях осуществления внутреннего контроля, а также лиц, ответственных за их реализацию*.</a:t>
            </a:r>
            <a:endParaRPr dirty="0"/>
          </a:p>
          <a:p>
            <a:pPr algn="just">
              <a:buFont typeface="Wingdings"/>
              <a:buChar char="Ø"/>
              <a:defRPr/>
            </a:pPr>
            <a:endParaRPr lang="ru-RU" sz="1600" dirty="0">
              <a:latin typeface="Times New Roman"/>
              <a:cs typeface="Times New Roman"/>
            </a:endParaRP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5300"/>
                    </a14:imgEffect>
                  </a14:imgLayer>
                </a14:imgProps>
              </a:ext>
            </a:extLst>
          </a:blip>
          <a:stretch/>
        </p:blipFill>
        <p:spPr bwMode="auto">
          <a:xfrm>
            <a:off x="0" y="0"/>
            <a:ext cx="12192000" cy="1339850"/>
          </a:xfrm>
          <a:prstGeom prst="rect">
            <a:avLst/>
          </a:prstGeom>
          <a:noFill/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/>
          <a:stretch/>
        </p:blipFill>
        <p:spPr bwMode="auto">
          <a:xfrm>
            <a:off x="295183" y="120367"/>
            <a:ext cx="929935" cy="929935"/>
          </a:xfrm>
          <a:prstGeom prst="rect">
            <a:avLst/>
          </a:prstGeom>
          <a:noFill/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5"/>
          <a:stretch/>
        </p:blipFill>
        <p:spPr bwMode="auto">
          <a:xfrm>
            <a:off x="1443360" y="199571"/>
            <a:ext cx="2895600" cy="771525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/>
        </p:nvSpPr>
        <p:spPr bwMode="auto">
          <a:xfrm>
            <a:off x="465108" y="4925154"/>
            <a:ext cx="11271173" cy="1048541"/>
          </a:xfrm>
          <a:prstGeom prst="rect">
            <a:avLst/>
          </a:prstGeom>
          <a:solidFill>
            <a:srgbClr val="D6DCE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i="1" dirty="0">
                <a:solidFill>
                  <a:schemeClr val="tx1"/>
                </a:solidFill>
                <a:latin typeface="Times New Roman"/>
                <a:cs typeface="Times New Roman"/>
              </a:rPr>
              <a:t>в ПВК устанавливаются полномочия и обязанности, возлагаемые на специальное должностное лицо, ответственное за реализацию правил внутреннего </a:t>
            </a:r>
            <a:r>
              <a:rPr lang="ru-RU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контроля </a:t>
            </a:r>
            <a:r>
              <a:rPr lang="ru-RU" sz="16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(пунктом 7 постановления Правительства Российской Федерации от 2 августа 2025 г. № 1157)</a:t>
            </a:r>
            <a:br>
              <a:rPr lang="ru-RU" sz="1600" b="1" i="1" dirty="0">
                <a:solidFill>
                  <a:srgbClr val="C29F52"/>
                </a:solidFill>
                <a:latin typeface="Times New Roman"/>
                <a:cs typeface="Times New Roman"/>
              </a:rPr>
            </a:br>
            <a:endParaRPr lang="ru-RU" i="1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/>
          <a:stretch/>
        </p:blipFill>
        <p:spPr bwMode="auto">
          <a:xfrm>
            <a:off x="151858" y="4925154"/>
            <a:ext cx="286650" cy="1139057"/>
          </a:xfrm>
          <a:prstGeom prst="rect">
            <a:avLst/>
          </a:prstGeom>
          <a:noFill/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02FB9C0-2C46-FAA7-70BD-A24A031994C1}"/>
              </a:ext>
            </a:extLst>
          </p:cNvPr>
          <p:cNvSpPr txBox="1"/>
          <p:nvPr/>
        </p:nvSpPr>
        <p:spPr>
          <a:xfrm>
            <a:off x="438508" y="6371084"/>
            <a:ext cx="112711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*пункт 5 постановления Правительства Российской Федерации от 2 августа 2025 г. № 1157</a:t>
            </a:r>
            <a:endParaRPr lang="ru-RU" sz="1600" i="1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74509B9-D6D9-E68A-50F7-EFA3E329C6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/>
          <a:stretch/>
        </p:blipFill>
        <p:spPr bwMode="auto">
          <a:xfrm>
            <a:off x="11771083" y="4879895"/>
            <a:ext cx="286650" cy="113905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 bwMode="auto">
          <a:xfrm>
            <a:off x="838200" y="1460217"/>
            <a:ext cx="10515600" cy="1325563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ru-RU" sz="2800" b="1" u="sng" dirty="0">
                <a:latin typeface="Times New Roman"/>
                <a:cs typeface="Times New Roman"/>
              </a:rPr>
              <a:t>Оформление правил внутреннего контроля:</a:t>
            </a:r>
            <a:br>
              <a:rPr lang="ru-RU" sz="2800" b="1" u="sng" dirty="0">
                <a:latin typeface="Times New Roman"/>
                <a:cs typeface="Times New Roman"/>
              </a:rPr>
            </a:br>
            <a:endParaRPr lang="ru-RU" sz="2800" b="1" dirty="0">
              <a:solidFill>
                <a:srgbClr val="C29F52"/>
              </a:solidFill>
              <a:latin typeface="Times New Roman"/>
              <a:cs typeface="Times New Roman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4294967295"/>
          </p:nvPr>
        </p:nvSpPr>
        <p:spPr bwMode="auto">
          <a:xfrm>
            <a:off x="295183" y="2662711"/>
            <a:ext cx="11582030" cy="2628380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  <a:buFont typeface="Wingdings"/>
              <a:buChar char="Ø"/>
              <a:defRPr/>
            </a:pPr>
            <a:r>
              <a:rPr lang="ru-RU" sz="2000" dirty="0">
                <a:latin typeface="Times New Roman"/>
                <a:cs typeface="Times New Roman"/>
              </a:rPr>
              <a:t>ПВК оформляются на бумажном носителе или в виде электронного документа;</a:t>
            </a:r>
            <a:endParaRPr dirty="0"/>
          </a:p>
          <a:p>
            <a:pPr algn="just">
              <a:lnSpc>
                <a:spcPct val="150000"/>
              </a:lnSpc>
              <a:buFont typeface="Wingdings"/>
              <a:buChar char="Ø"/>
              <a:defRPr/>
            </a:pPr>
            <a:r>
              <a:rPr lang="ru-RU" sz="2000" dirty="0">
                <a:latin typeface="Times New Roman"/>
                <a:cs typeface="Times New Roman"/>
              </a:rPr>
              <a:t>ПВК на бумажном носителе утверждаются руководителем организации, индивидуальным предпринимателем;</a:t>
            </a:r>
            <a:endParaRPr dirty="0"/>
          </a:p>
          <a:p>
            <a:pPr algn="just">
              <a:lnSpc>
                <a:spcPct val="150000"/>
              </a:lnSpc>
              <a:buFont typeface="Wingdings"/>
              <a:buChar char="Ø"/>
              <a:defRPr/>
            </a:pPr>
            <a:r>
              <a:rPr lang="ru-RU" sz="2000" dirty="0">
                <a:latin typeface="Times New Roman"/>
                <a:cs typeface="Times New Roman"/>
              </a:rPr>
              <a:t>ПВК в виде электронного документа подписываются УКЭП руководителя организации, индивидуального предпринимателя*.</a:t>
            </a:r>
            <a:endParaRPr dirty="0"/>
          </a:p>
          <a:p>
            <a:pPr algn="just">
              <a:buFont typeface="Wingdings"/>
              <a:buChar char="Ø"/>
              <a:defRPr/>
            </a:pPr>
            <a:endParaRPr lang="ru-RU" sz="1600" dirty="0">
              <a:latin typeface="Times New Roman"/>
              <a:cs typeface="Times New Roman"/>
            </a:endParaRP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5300"/>
                    </a14:imgEffect>
                  </a14:imgLayer>
                </a14:imgProps>
              </a:ext>
            </a:extLst>
          </a:blip>
          <a:stretch/>
        </p:blipFill>
        <p:spPr bwMode="auto">
          <a:xfrm>
            <a:off x="0" y="0"/>
            <a:ext cx="12192000" cy="1339850"/>
          </a:xfrm>
          <a:prstGeom prst="rect">
            <a:avLst/>
          </a:prstGeom>
          <a:noFill/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/>
          <a:stretch/>
        </p:blipFill>
        <p:spPr bwMode="auto">
          <a:xfrm>
            <a:off x="295183" y="120367"/>
            <a:ext cx="929935" cy="929935"/>
          </a:xfrm>
          <a:prstGeom prst="rect">
            <a:avLst/>
          </a:prstGeom>
          <a:noFill/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5"/>
          <a:stretch/>
        </p:blipFill>
        <p:spPr bwMode="auto">
          <a:xfrm>
            <a:off x="1443360" y="199571"/>
            <a:ext cx="2895600" cy="771525"/>
          </a:xfrm>
          <a:prstGeom prst="rect">
            <a:avLst/>
          </a:prstGeom>
          <a:noFill/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A665D49A-D431-3C2B-4D63-E529CBEF5015}"/>
              </a:ext>
            </a:extLst>
          </p:cNvPr>
          <p:cNvSpPr txBox="1"/>
          <p:nvPr/>
        </p:nvSpPr>
        <p:spPr>
          <a:xfrm>
            <a:off x="488272" y="6169981"/>
            <a:ext cx="113889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*пункт 4 постановления Правительства Российской Федерации от 2 августа 2025 г. № 1157</a:t>
            </a:r>
            <a:endParaRPr lang="ru-RU" sz="1600" i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1431726"/>
            <a:ext cx="10515600" cy="651722"/>
          </a:xfrm>
        </p:spPr>
        <p:txBody>
          <a:bodyPr>
            <a:noAutofit/>
          </a:bodyPr>
          <a:lstStyle/>
          <a:p>
            <a:pPr algn="ctr">
              <a:lnSpc>
                <a:spcPct val="50000"/>
              </a:lnSpc>
              <a:defRPr/>
            </a:pPr>
            <a:r>
              <a:rPr lang="ru-RU" sz="2000" b="1" u="sng" dirty="0">
                <a:latin typeface="Times New Roman"/>
                <a:cs typeface="Times New Roman"/>
              </a:rPr>
              <a:t>Программы, которые должны быть включены в ПВК</a:t>
            </a:r>
            <a:br>
              <a:rPr lang="ru-RU" sz="2000" b="1" u="sng" dirty="0">
                <a:latin typeface="Times New Roman"/>
                <a:cs typeface="Times New Roman"/>
              </a:rPr>
            </a:br>
            <a:endParaRPr lang="ru-RU" sz="2000" b="1" u="sng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type="body" idx="1"/>
          </p:nvPr>
        </p:nvSpPr>
        <p:spPr bwMode="auto">
          <a:xfrm>
            <a:off x="831850" y="2264535"/>
            <a:ext cx="10515600" cy="3825116"/>
          </a:xfrm>
        </p:spPr>
        <p:txBody>
          <a:bodyPr>
            <a:normAutofit/>
          </a:bodyPr>
          <a:lstStyle/>
          <a:p>
            <a:pPr>
              <a:defRPr/>
            </a:pPr>
            <a:endParaRPr lang="ru-RU" sz="1000">
              <a:latin typeface="Times New Roman"/>
              <a:cs typeface="Times New Roman"/>
            </a:endParaRPr>
          </a:p>
          <a:p>
            <a:pPr>
              <a:defRPr/>
            </a:pPr>
            <a:endParaRPr lang="ru-RU" sz="1600">
              <a:latin typeface="Times New Roman"/>
              <a:cs typeface="Times New Roman"/>
            </a:endParaRPr>
          </a:p>
          <a:p>
            <a:pPr marL="0" indent="0">
              <a:buNone/>
              <a:defRPr/>
            </a:pPr>
            <a:endParaRPr lang="ru-RU" sz="1000">
              <a:latin typeface="Times New Roman"/>
              <a:cs typeface="Times New Roman"/>
            </a:endParaRPr>
          </a:p>
          <a:p>
            <a:pPr marL="0" indent="0">
              <a:buNone/>
              <a:defRPr/>
            </a:pPr>
            <a:endParaRPr lang="ru-RU" sz="1000">
              <a:latin typeface="Times New Roman"/>
              <a:cs typeface="Times New Roman"/>
            </a:endParaRPr>
          </a:p>
          <a:p>
            <a:pPr marL="0" indent="0">
              <a:buNone/>
              <a:defRPr/>
            </a:pPr>
            <a:endParaRPr lang="ru-RU" sz="1000">
              <a:latin typeface="Times New Roman"/>
              <a:cs typeface="Times New Roman"/>
            </a:endParaRP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5300"/>
                    </a14:imgEffect>
                  </a14:imgLayer>
                </a14:imgProps>
              </a:ext>
            </a:extLst>
          </a:blip>
          <a:stretch/>
        </p:blipFill>
        <p:spPr bwMode="auto">
          <a:xfrm>
            <a:off x="0" y="0"/>
            <a:ext cx="12192000" cy="1339850"/>
          </a:xfrm>
          <a:prstGeom prst="rect">
            <a:avLst/>
          </a:prstGeom>
          <a:noFill/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/>
          <a:stretch/>
        </p:blipFill>
        <p:spPr bwMode="auto">
          <a:xfrm>
            <a:off x="295183" y="120367"/>
            <a:ext cx="929935" cy="929935"/>
          </a:xfrm>
          <a:prstGeom prst="rect">
            <a:avLst/>
          </a:prstGeom>
          <a:noFill/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5"/>
          <a:stretch/>
        </p:blipFill>
        <p:spPr bwMode="auto">
          <a:xfrm>
            <a:off x="1443360" y="199571"/>
            <a:ext cx="2895600" cy="771525"/>
          </a:xfrm>
          <a:prstGeom prst="rect">
            <a:avLst/>
          </a:prstGeom>
          <a:noFill/>
        </p:spPr>
      </p:pic>
      <p:sp>
        <p:nvSpPr>
          <p:cNvPr id="9" name="Заголовок 1"/>
          <p:cNvSpPr txBox="1"/>
          <p:nvPr/>
        </p:nvSpPr>
        <p:spPr bwMode="auto">
          <a:xfrm>
            <a:off x="838200" y="2554082"/>
            <a:ext cx="10515600" cy="385559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>
              <a:lnSpc>
                <a:spcPct val="90000"/>
              </a:lnSpc>
              <a:spcBef>
                <a:spcPts val="0"/>
              </a:spcBef>
              <a:buNone/>
              <a:defRPr sz="60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endParaRPr lang="ru-RU" sz="2000" b="1" u="sng"/>
          </a:p>
        </p:txBody>
      </p:sp>
      <p:sp>
        <p:nvSpPr>
          <p:cNvPr id="11" name="TextBox 10"/>
          <p:cNvSpPr txBox="1"/>
          <p:nvPr/>
        </p:nvSpPr>
        <p:spPr bwMode="auto">
          <a:xfrm>
            <a:off x="192440" y="2038575"/>
            <a:ext cx="11807119" cy="46198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Wingdings"/>
              <a:buChar char="Ø"/>
              <a:defRPr/>
            </a:pPr>
            <a:r>
              <a:rPr lang="ru-RU" b="0" i="0" u="none" strike="noStrike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программа, определяющая организационные основы внутреннего контроля;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50000"/>
              </a:lnSpc>
              <a:buFont typeface="Wingdings"/>
              <a:buChar char="Ø"/>
              <a:defRPr/>
            </a:pPr>
            <a:r>
              <a:rPr lang="ru-RU" b="0" i="0" u="none" strike="noStrike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идентификации клиентов, представителей клиентов и (или) выгодоприобретателей, а также бенефициарных владельцев;</a:t>
            </a:r>
          </a:p>
          <a:p>
            <a:pPr marL="285750" indent="-285750" algn="just">
              <a:lnSpc>
                <a:spcPct val="150000"/>
              </a:lnSpc>
              <a:buFont typeface="Wingdings"/>
              <a:buChar char="Ø"/>
              <a:defRPr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изучения клиента при приеме на обслуживание и обслуживании;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50000"/>
              </a:lnSpc>
              <a:buFont typeface="Wingdings"/>
              <a:buChar char="Ø"/>
              <a:defRPr/>
            </a:pPr>
            <a:r>
              <a:rPr lang="ru-RU" b="0" i="0" u="none" strike="noStrike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оценки степени (уровня) риска совершения клиентом подозрительных операций и принятия мер по снижению рисков совершения клиентом подозрительных операций; 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50000"/>
              </a:lnSpc>
              <a:buFont typeface="Wingdings"/>
              <a:buChar char="Ø"/>
              <a:defRPr/>
            </a:pPr>
            <a:r>
              <a:rPr lang="ru-RU" b="0" i="0" u="none" strike="noStrike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выявления операций, имеющих признаки связи с легализацией (отмыванием) доходов, полученных преступным путем, или финансированием терроризма, и представления сведений о них в Федеральную службу по финансовому мониторингу;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50000"/>
              </a:lnSpc>
              <a:buFont typeface="Wingdings"/>
              <a:buChar char="Ø"/>
              <a:defRPr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программа, регламентирующая порядок действий в случае отказа в совершении операции, а также отказа в приеме клиента на обслуживание;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type="body" idx="1"/>
          </p:nvPr>
        </p:nvSpPr>
        <p:spPr bwMode="auto">
          <a:xfrm>
            <a:off x="831850" y="2264535"/>
            <a:ext cx="10515600" cy="3825116"/>
          </a:xfrm>
        </p:spPr>
        <p:txBody>
          <a:bodyPr>
            <a:normAutofit/>
          </a:bodyPr>
          <a:lstStyle/>
          <a:p>
            <a:pPr>
              <a:defRPr/>
            </a:pPr>
            <a:endParaRPr lang="ru-RU" sz="1000">
              <a:latin typeface="Times New Roman"/>
              <a:cs typeface="Times New Roman"/>
            </a:endParaRPr>
          </a:p>
          <a:p>
            <a:pPr>
              <a:defRPr/>
            </a:pPr>
            <a:endParaRPr lang="ru-RU" sz="1600">
              <a:latin typeface="Times New Roman"/>
              <a:cs typeface="Times New Roman"/>
            </a:endParaRPr>
          </a:p>
          <a:p>
            <a:pPr marL="0" indent="0">
              <a:buNone/>
              <a:defRPr/>
            </a:pPr>
            <a:endParaRPr lang="ru-RU" sz="1000">
              <a:latin typeface="Times New Roman"/>
              <a:cs typeface="Times New Roman"/>
            </a:endParaRPr>
          </a:p>
          <a:p>
            <a:pPr marL="0" indent="0">
              <a:buNone/>
              <a:defRPr/>
            </a:pPr>
            <a:endParaRPr lang="ru-RU" sz="1000">
              <a:latin typeface="Times New Roman"/>
              <a:cs typeface="Times New Roman"/>
            </a:endParaRPr>
          </a:p>
          <a:p>
            <a:pPr marL="0" indent="0">
              <a:buNone/>
              <a:defRPr/>
            </a:pPr>
            <a:endParaRPr lang="ru-RU" sz="1000">
              <a:latin typeface="Times New Roman"/>
              <a:cs typeface="Times New Roman"/>
            </a:endParaRP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5300"/>
                    </a14:imgEffect>
                  </a14:imgLayer>
                </a14:imgProps>
              </a:ext>
            </a:extLst>
          </a:blip>
          <a:stretch/>
        </p:blipFill>
        <p:spPr bwMode="auto">
          <a:xfrm>
            <a:off x="0" y="0"/>
            <a:ext cx="12192000" cy="1339850"/>
          </a:xfrm>
          <a:prstGeom prst="rect">
            <a:avLst/>
          </a:prstGeom>
          <a:noFill/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/>
          <a:stretch/>
        </p:blipFill>
        <p:spPr bwMode="auto">
          <a:xfrm>
            <a:off x="295183" y="120367"/>
            <a:ext cx="929935" cy="929935"/>
          </a:xfrm>
          <a:prstGeom prst="rect">
            <a:avLst/>
          </a:prstGeom>
          <a:noFill/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5"/>
          <a:stretch/>
        </p:blipFill>
        <p:spPr bwMode="auto">
          <a:xfrm>
            <a:off x="1443360" y="199571"/>
            <a:ext cx="2895600" cy="771525"/>
          </a:xfrm>
          <a:prstGeom prst="rect">
            <a:avLst/>
          </a:prstGeom>
          <a:noFill/>
        </p:spPr>
      </p:pic>
      <p:sp>
        <p:nvSpPr>
          <p:cNvPr id="9" name="Заголовок 1"/>
          <p:cNvSpPr txBox="1"/>
          <p:nvPr/>
        </p:nvSpPr>
        <p:spPr bwMode="auto">
          <a:xfrm>
            <a:off x="838200" y="2554082"/>
            <a:ext cx="10515600" cy="385559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>
              <a:lnSpc>
                <a:spcPct val="90000"/>
              </a:lnSpc>
              <a:spcBef>
                <a:spcPts val="0"/>
              </a:spcBef>
              <a:buNone/>
              <a:defRPr sz="60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endParaRPr lang="ru-RU" sz="2000" b="1" u="sng"/>
          </a:p>
        </p:txBody>
      </p:sp>
      <p:sp>
        <p:nvSpPr>
          <p:cNvPr id="11" name="TextBox 10"/>
          <p:cNvSpPr txBox="1"/>
          <p:nvPr/>
        </p:nvSpPr>
        <p:spPr bwMode="auto">
          <a:xfrm>
            <a:off x="188259" y="1801683"/>
            <a:ext cx="11766176" cy="42310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/>
            </a:pPr>
            <a:endParaRPr lang="ru-RU" sz="1700" b="0" i="0" u="none" strike="noStrik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50000"/>
              </a:lnSpc>
              <a:buFont typeface="Wingdings"/>
              <a:buChar char="Ø"/>
              <a:defRPr/>
            </a:pP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программа, регламентирующая порядок применения мер по замораживанию (блокированию) денежных средств или иного имущества;</a:t>
            </a:r>
          </a:p>
          <a:p>
            <a:pPr marL="285750" indent="-285750" algn="just">
              <a:lnSpc>
                <a:spcPct val="150000"/>
              </a:lnSpc>
              <a:buFont typeface="Wingdings"/>
              <a:buChar char="Ø"/>
              <a:defRPr/>
            </a:pP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программа, регламентирующая порядок работы по приостановлению операций в соответствии с Федеральным законом;</a:t>
            </a:r>
          </a:p>
          <a:p>
            <a:pPr marL="285750" indent="-285750" algn="just">
              <a:lnSpc>
                <a:spcPct val="150000"/>
              </a:lnSpc>
              <a:buFont typeface="Wingdings"/>
              <a:buChar char="Ø"/>
              <a:defRPr/>
            </a:pP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подготовки и обучения кадров в сфере противодействия легализации (отмыванию) доходов, полученных преступным путем, финансированию терроризма, экстремистской деятельности и финансированию распространения оружия массового уничтожения;</a:t>
            </a:r>
          </a:p>
          <a:p>
            <a:pPr marL="285750" indent="-285750" algn="just">
              <a:lnSpc>
                <a:spcPct val="150000"/>
              </a:lnSpc>
              <a:buFont typeface="Wingdings"/>
              <a:buChar char="Ø"/>
              <a:defRPr/>
            </a:pP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проверки системы внутреннего контроля;</a:t>
            </a:r>
          </a:p>
          <a:p>
            <a:pPr marL="285750" indent="-285750" algn="just">
              <a:lnSpc>
                <a:spcPct val="150000"/>
              </a:lnSpc>
              <a:buFont typeface="Wingdings"/>
              <a:buChar char="Ø"/>
              <a:defRPr/>
            </a:pP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хранения информации и документов, полученных в результате реализации обязанностей по противодействию легализации (отмыванию) доходов, полученных преступным путем, финансированию терроризма, экстремистской деятельности и финансированию распространения оружия массового уничтожения</a:t>
            </a:r>
            <a:r>
              <a:rPr lang="ru-RU" sz="1700" b="0" i="0" u="none" strike="noStrike" dirty="0">
                <a:latin typeface="Times New Roman" panose="02020603050405020304" pitchFamily="18" charset="0"/>
                <a:cs typeface="Times New Roman" panose="02020603050405020304" pitchFamily="18" charset="0"/>
              </a:rPr>
              <a:t>*.</a:t>
            </a:r>
            <a:endParaRPr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 bwMode="auto">
          <a:xfrm>
            <a:off x="295183" y="6343479"/>
            <a:ext cx="931441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6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*пункт 6 постановления Правительства Российской Федерации от 2 августа 2025 г. № 1157</a:t>
            </a:r>
            <a:endParaRPr lang="ru-RU" sz="1600" i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2" name="Заголовок 1">
            <a:extLst>
              <a:ext uri="{FF2B5EF4-FFF2-40B4-BE49-F238E27FC236}">
                <a16:creationId xmlns:a16="http://schemas.microsoft.com/office/drawing/2014/main" id="{3F0404F8-00FB-019D-2880-50AF3848826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1431726"/>
            <a:ext cx="10515600" cy="651722"/>
          </a:xfrm>
        </p:spPr>
        <p:txBody>
          <a:bodyPr>
            <a:noAutofit/>
          </a:bodyPr>
          <a:lstStyle/>
          <a:p>
            <a:pPr algn="ctr">
              <a:lnSpc>
                <a:spcPct val="50000"/>
              </a:lnSpc>
              <a:defRPr/>
            </a:pPr>
            <a:r>
              <a:rPr lang="ru-RU" sz="2000" b="1" u="sng" dirty="0">
                <a:latin typeface="Times New Roman"/>
                <a:cs typeface="Times New Roman"/>
              </a:rPr>
              <a:t>Программы, которые должны быть включены в ПВК</a:t>
            </a:r>
            <a:br>
              <a:rPr lang="ru-RU" sz="2000" b="1" u="sng" dirty="0">
                <a:latin typeface="Times New Roman"/>
                <a:cs typeface="Times New Roman"/>
              </a:rPr>
            </a:br>
            <a:endParaRPr lang="ru-RU" sz="2000" b="1" u="sng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5300"/>
                    </a14:imgEffect>
                  </a14:imgLayer>
                </a14:imgProps>
              </a:ext>
            </a:extLst>
          </a:blip>
          <a:stretch/>
        </p:blipFill>
        <p:spPr bwMode="auto">
          <a:xfrm>
            <a:off x="0" y="0"/>
            <a:ext cx="12192000" cy="1339850"/>
          </a:xfrm>
          <a:prstGeom prst="rect">
            <a:avLst/>
          </a:prstGeom>
          <a:noFill/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/>
          <a:stretch/>
        </p:blipFill>
        <p:spPr bwMode="auto">
          <a:xfrm>
            <a:off x="295183" y="120367"/>
            <a:ext cx="929935" cy="929935"/>
          </a:xfrm>
          <a:prstGeom prst="rect">
            <a:avLst/>
          </a:prstGeom>
          <a:noFill/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5"/>
          <a:stretch/>
        </p:blipFill>
        <p:spPr bwMode="auto">
          <a:xfrm>
            <a:off x="1443360" y="199571"/>
            <a:ext cx="2895600" cy="771525"/>
          </a:xfrm>
          <a:prstGeom prst="rect">
            <a:avLst/>
          </a:prstGeom>
          <a:noFill/>
        </p:spPr>
      </p:pic>
      <p:sp>
        <p:nvSpPr>
          <p:cNvPr id="8" name="Объект 7"/>
          <p:cNvSpPr>
            <a:spLocks noGrp="1"/>
          </p:cNvSpPr>
          <p:nvPr>
            <p:ph idx="1"/>
          </p:nvPr>
        </p:nvSpPr>
        <p:spPr bwMode="auto">
          <a:xfrm>
            <a:off x="414846" y="2594652"/>
            <a:ext cx="11305898" cy="4063777"/>
          </a:xfrm>
        </p:spPr>
        <p:txBody>
          <a:bodyPr/>
          <a:lstStyle/>
          <a:p>
            <a:pPr marL="0" indent="0" algn="just">
              <a:buNone/>
              <a:defRPr/>
            </a:pPr>
            <a:endParaRPr lang="ru-RU" sz="2000" dirty="0">
              <a:latin typeface="Times New Roman"/>
              <a:cs typeface="Times New Roman"/>
            </a:endParaRPr>
          </a:p>
          <a:p>
            <a:pPr marL="0" indent="0" algn="just">
              <a:buNone/>
              <a:defRPr/>
            </a:pPr>
            <a:r>
              <a:rPr lang="ru-RU" sz="2000" dirty="0">
                <a:latin typeface="Times New Roman"/>
                <a:cs typeface="Times New Roman"/>
              </a:rPr>
              <a:t>Отсутствие или </a:t>
            </a:r>
            <a:r>
              <a:rPr lang="ru-RU" sz="2000" dirty="0" err="1">
                <a:latin typeface="Times New Roman"/>
                <a:cs typeface="Times New Roman"/>
              </a:rPr>
              <a:t>неактуализация</a:t>
            </a:r>
            <a:r>
              <a:rPr lang="ru-RU" sz="2000" dirty="0">
                <a:latin typeface="Times New Roman"/>
                <a:cs typeface="Times New Roman"/>
              </a:rPr>
              <a:t> ПВК в связи с изменениями законодательства </a:t>
            </a:r>
            <a:br>
              <a:rPr lang="ru-RU" sz="2000" dirty="0">
                <a:latin typeface="Times New Roman"/>
                <a:cs typeface="Times New Roman"/>
              </a:rPr>
            </a:br>
            <a:r>
              <a:rPr lang="ru-RU" sz="2000" dirty="0">
                <a:latin typeface="Times New Roman"/>
                <a:cs typeface="Times New Roman"/>
              </a:rPr>
              <a:t>о ПОД/ФТ*, либо отсутствие в ПВК необходимых программ предусматривает административную ответственность в виде </a:t>
            </a:r>
            <a:r>
              <a:rPr lang="ru-RU" sz="2000" b="1" u="sng" dirty="0">
                <a:latin typeface="Times New Roman"/>
                <a:cs typeface="Times New Roman"/>
              </a:rPr>
              <a:t>предупреждения или наложения административного штрафа</a:t>
            </a:r>
            <a:r>
              <a:rPr lang="ru-RU" sz="2000" u="sng" dirty="0">
                <a:latin typeface="Times New Roman"/>
                <a:cs typeface="Times New Roman"/>
              </a:rPr>
              <a:t>:</a:t>
            </a:r>
            <a:endParaRPr dirty="0"/>
          </a:p>
          <a:p>
            <a:pPr marL="0" indent="0" algn="just">
              <a:buNone/>
              <a:defRPr/>
            </a:pPr>
            <a:endParaRPr lang="ru-RU" sz="2400" dirty="0">
              <a:latin typeface="Times New Roman"/>
              <a:cs typeface="Times New Roman"/>
            </a:endParaRPr>
          </a:p>
          <a:p>
            <a:pPr>
              <a:buFont typeface="Wingdings"/>
              <a:buChar char="Ø"/>
              <a:defRPr/>
            </a:pPr>
            <a:r>
              <a:rPr lang="ru-RU" sz="2200" i="1" dirty="0">
                <a:latin typeface="Times New Roman"/>
                <a:cs typeface="Times New Roman"/>
              </a:rPr>
              <a:t> на должностных лиц (руководителя юридического лица) - от 10 тыс. руб. до </a:t>
            </a:r>
            <a:br>
              <a:rPr lang="ru-RU" sz="2200" i="1" dirty="0">
                <a:latin typeface="Times New Roman"/>
                <a:cs typeface="Times New Roman"/>
              </a:rPr>
            </a:br>
            <a:r>
              <a:rPr lang="ru-RU" sz="2200" i="1" dirty="0">
                <a:latin typeface="Times New Roman"/>
                <a:cs typeface="Times New Roman"/>
              </a:rPr>
              <a:t>30 тыс. руб.</a:t>
            </a:r>
            <a:endParaRPr sz="2200" dirty="0"/>
          </a:p>
          <a:p>
            <a:pPr>
              <a:buFont typeface="Wingdings"/>
              <a:buChar char="Ø"/>
              <a:defRPr/>
            </a:pPr>
            <a:r>
              <a:rPr lang="ru-RU" sz="2200" i="1" dirty="0">
                <a:latin typeface="Times New Roman"/>
                <a:cs typeface="Times New Roman"/>
              </a:rPr>
              <a:t> на юридических лиц (индивидуальных предпринимателей) - от 50 тыс. руб. до </a:t>
            </a:r>
            <a:br>
              <a:rPr lang="ru-RU" sz="2200" i="1" dirty="0">
                <a:latin typeface="Times New Roman"/>
                <a:cs typeface="Times New Roman"/>
              </a:rPr>
            </a:br>
            <a:r>
              <a:rPr lang="ru-RU" sz="2200" i="1" dirty="0">
                <a:latin typeface="Times New Roman"/>
                <a:cs typeface="Times New Roman"/>
              </a:rPr>
              <a:t>100 тыс. руб.</a:t>
            </a:r>
            <a:endParaRPr sz="2200" dirty="0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7315200" y="1663761"/>
            <a:ext cx="4061165" cy="930891"/>
          </a:xfrm>
          <a:prstGeom prst="rect">
            <a:avLst/>
          </a:prstGeom>
          <a:solidFill>
            <a:srgbClr val="D6DCE5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b="1" dirty="0">
                <a:latin typeface="Times New Roman"/>
                <a:cs typeface="Times New Roman"/>
              </a:rPr>
              <a:t>часть 1 статьи 15.27 КоАП РФ</a:t>
            </a:r>
            <a:endParaRPr dirty="0"/>
          </a:p>
        </p:txBody>
      </p:sp>
      <p:pic>
        <p:nvPicPr>
          <p:cNvPr id="6152" name="Picture 8" descr="Восклицательный знак — Википедия"/>
          <p:cNvPicPr>
            <a:picLocks noChangeAspect="1" noChangeArrowheads="1"/>
          </p:cNvPicPr>
          <p:nvPr/>
        </p:nvPicPr>
        <p:blipFill>
          <a:blip r:embed="rId6"/>
          <a:stretch/>
        </p:blipFill>
        <p:spPr bwMode="auto">
          <a:xfrm>
            <a:off x="11589151" y="1649812"/>
            <a:ext cx="239697" cy="958788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 bwMode="auto">
          <a:xfrm>
            <a:off x="414846" y="6063448"/>
            <a:ext cx="11362308" cy="594981"/>
          </a:xfrm>
          <a:prstGeom prst="rect">
            <a:avLst/>
          </a:prstGeom>
          <a:solidFill>
            <a:srgbClr val="D6DCE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i="1" dirty="0">
                <a:solidFill>
                  <a:schemeClr val="tx1"/>
                </a:solidFill>
                <a:latin typeface="Times New Roman"/>
                <a:cs typeface="Times New Roman"/>
              </a:rPr>
              <a:t>* - вносятся в ПВК не позднее 1 месяца со дня вступления в силу изменений в действующее </a:t>
            </a:r>
            <a:br>
              <a:rPr lang="ru-RU" i="1" dirty="0">
                <a:solidFill>
                  <a:schemeClr val="tx1"/>
                </a:solidFill>
                <a:latin typeface="Times New Roman"/>
                <a:cs typeface="Times New Roman"/>
              </a:rPr>
            </a:br>
            <a:r>
              <a:rPr lang="ru-RU" i="1" dirty="0">
                <a:solidFill>
                  <a:schemeClr val="tx1"/>
                </a:solidFill>
                <a:latin typeface="Times New Roman"/>
                <a:cs typeface="Times New Roman"/>
              </a:rPr>
              <a:t>законодательство Российской Федерации</a:t>
            </a:r>
            <a:endParaRPr lang="ru-RU" sz="1200" i="1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12" name="Заголовок 1">
            <a:extLst>
              <a:ext uri="{FF2B5EF4-FFF2-40B4-BE49-F238E27FC236}">
                <a16:creationId xmlns:a16="http://schemas.microsoft.com/office/drawing/2014/main" id="{EE2F8FB3-30DC-E2CD-B6E7-71B0DF160FE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-2415946" y="1663291"/>
            <a:ext cx="12192000" cy="612319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ru-RU" sz="2800" b="1" u="sng" dirty="0">
                <a:latin typeface="Times New Roman"/>
                <a:cs typeface="Times New Roman"/>
              </a:rPr>
              <a:t>Ответственность</a:t>
            </a:r>
            <a:endParaRPr lang="ru-RU" sz="2800" b="1" u="sng" dirty="0"/>
          </a:p>
        </p:txBody>
      </p:sp>
      <p:pic>
        <p:nvPicPr>
          <p:cNvPr id="3" name="Picture 8" descr="Восклицательный знак — Википедия">
            <a:extLst>
              <a:ext uri="{FF2B5EF4-FFF2-40B4-BE49-F238E27FC236}">
                <a16:creationId xmlns:a16="http://schemas.microsoft.com/office/drawing/2014/main" id="{E30245E9-C8AE-4605-C3A3-218440BBE5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/>
          <a:stretch/>
        </p:blipFill>
        <p:spPr bwMode="auto">
          <a:xfrm>
            <a:off x="6862717" y="1675503"/>
            <a:ext cx="239697" cy="9587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105</TotalTime>
  <Words>675</Words>
  <Application>Microsoft Office PowerPoint</Application>
  <DocSecurity>0</DocSecurity>
  <PresentationFormat>Широкоэкранный</PresentationFormat>
  <Paragraphs>43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Wingdings</vt:lpstr>
      <vt:lpstr>Тема Office</vt:lpstr>
      <vt:lpstr>Памятка    «РАЗРАБОТКА ПРАВИЛ ВНУТРЕННЕГО КОНТРОЛЯ»</vt:lpstr>
      <vt:lpstr> Правила внутреннего контроля (ПВК) - внутренний документ, который регламентирует организацию работы по ПОД/ФТ/ЭД/ФРОМУ, устанавливает обязанности и порядок действий руководителя юридического лица, индивидуального предпринимателя, их сотрудников в целях осуществления внутреннего контроля за соблюдением законодательства Российской Федерации о ПОД/ФТ/ЭД/ФРОМУ, определяет сроки выполнения обязанностей в целях осуществления внутреннего контроля, а также лиц, ответственных за их реализацию.    Организации, осуществляющие операции с денежными средствами или иным имуществом,   обязаны в целях предотвращения ОД/ФТ/ФРОМУ разрабатывать правила внутреннего контроля*.</vt:lpstr>
      <vt:lpstr>Правила внутреннего контроля: </vt:lpstr>
      <vt:lpstr>Оформление правил внутреннего контроля: </vt:lpstr>
      <vt:lpstr>Программы, которые должны быть включены в ПВК </vt:lpstr>
      <vt:lpstr>Программы, которые должны быть включены в ПВК </vt:lpstr>
      <vt:lpstr>Ответственность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Памятка    «НАЗНАЧЕНИЕ СПЕЦИАЛЬНОГО ДОЛЖНОСТНОГО ЛИЦА»</dc:title>
  <dc:subject/>
  <dc:creator>Валерия С. Крымцева</dc:creator>
  <cp:keywords/>
  <dc:description/>
  <cp:lastModifiedBy>Панкратов Михаил</cp:lastModifiedBy>
  <cp:revision>26</cp:revision>
  <dcterms:created xsi:type="dcterms:W3CDTF">2023-09-06T08:36:09Z</dcterms:created>
  <dcterms:modified xsi:type="dcterms:W3CDTF">2026-04-01T09:20:18Z</dcterms:modified>
  <cp:category/>
  <dc:identifier/>
  <cp:contentStatus/>
  <dc:language/>
  <cp:version/>
</cp:coreProperties>
</file>