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алерия С. Крымцева" initials="ВСК" lastIdx="1" clrIdx="0">
    <p:extLst>
      <p:ext uri="{19B8F6BF-5375-455C-9EA6-DF929625EA0E}">
        <p15:presenceInfo xmlns:p15="http://schemas.microsoft.com/office/powerpoint/2012/main" userId="S-1-5-21-3886691656-384819934-1827264274-21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F0F"/>
    <a:srgbClr val="F0F0F0"/>
    <a:srgbClr val="E7E1D5"/>
    <a:srgbClr val="E9E4DA"/>
    <a:srgbClr val="171511"/>
    <a:srgbClr val="F1C5A7"/>
    <a:srgbClr val="FFFFFF"/>
    <a:srgbClr val="AFCE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2597D9-7081-4546-8734-33E20A02C8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33E0B8-01AF-4F21-8993-310AA9D36EFF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2.4 статьи 6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информации о включении организации или физического лица в перечень экстремистов и террористов 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 пункта 1 статьи 7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49BF22-5E48-4074-968C-E777D06E3C91}" type="parTrans" cxnId="{222B7B5E-B085-409C-9287-01E8A8F93F2A}">
      <dgm:prSet/>
      <dgm:spPr/>
      <dgm:t>
        <a:bodyPr/>
        <a:lstStyle/>
        <a:p>
          <a:endParaRPr lang="ru-RU"/>
        </a:p>
      </dgm:t>
    </dgm:pt>
    <dgm:pt modelId="{E39660C2-CB26-4A73-9791-163DCD89D5C7}" type="sibTrans" cxnId="{222B7B5E-B085-409C-9287-01E8A8F93F2A}">
      <dgm:prSet/>
      <dgm:spPr/>
      <dgm:t>
        <a:bodyPr/>
        <a:lstStyle/>
        <a:p>
          <a:endParaRPr lang="ru-RU"/>
        </a:p>
      </dgm:t>
    </dgm:pt>
    <dgm:pt modelId="{00A03E09-4A8B-4B4A-B356-99A9FC4D5F41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пунктами 4 и 5 статьи 7.4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 замораживании (блокировании) денежных средств или иного имущества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 пункта 1 статьи 7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9A95FF-9873-4315-B2C9-716C87C945A8}" type="parTrans" cxnId="{5FF3B882-96C5-4685-B622-8A6C4151F7C4}">
      <dgm:prSet/>
      <dgm:spPr/>
      <dgm:t>
        <a:bodyPr/>
        <a:lstStyle/>
        <a:p>
          <a:endParaRPr lang="ru-RU"/>
        </a:p>
      </dgm:t>
    </dgm:pt>
    <dgm:pt modelId="{620950A4-AA0B-45A8-8AB0-75A4F935D300}" type="sibTrans" cxnId="{5FF3B882-96C5-4685-B622-8A6C4151F7C4}">
      <dgm:prSet/>
      <dgm:spPr/>
      <dgm:t>
        <a:bodyPr/>
        <a:lstStyle/>
        <a:p>
          <a:endParaRPr lang="ru-RU"/>
        </a:p>
      </dgm:t>
    </dgm:pt>
    <dgm:pt modelId="{D40E4669-BCA3-4FFA-BA89-FFC1687D0789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4 статьи 7.5 Федерального закона</a:t>
          </a:r>
          <a:b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№ 115-ФЗ, незамедлительно после включения организации или физического лица в перечни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пункта 2 статьи 7.5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A10157-2555-46BC-916D-D1E80437A631}" type="parTrans" cxnId="{C7511B19-F2F9-48CD-A5E8-FCF3AAF1DABC}">
      <dgm:prSet/>
      <dgm:spPr/>
      <dgm:t>
        <a:bodyPr/>
        <a:lstStyle/>
        <a:p>
          <a:endParaRPr lang="ru-RU"/>
        </a:p>
      </dgm:t>
    </dgm:pt>
    <dgm:pt modelId="{44B99B31-683D-443C-A670-074675C260B5}" type="sibTrans" cxnId="{C7511B19-F2F9-48CD-A5E8-FCF3AAF1DABC}">
      <dgm:prSet/>
      <dgm:spPr/>
      <dgm:t>
        <a:bodyPr/>
        <a:lstStyle/>
        <a:p>
          <a:endParaRPr lang="ru-RU"/>
        </a:p>
      </dgm:t>
    </dgm:pt>
    <dgm:pt modelId="{D7A6C51E-0D75-4499-85E0-76BC7A5D6084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информации об исключении организации или физического лица из перечня экстремистов и террористов </a:t>
          </a:r>
        </a:p>
        <a:p>
          <a:r>
            <a:rPr lang="ru-RU" sz="11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6.1 пункта 1 статьи 7 </a:t>
          </a:r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A4FFD0-0D72-4231-84FB-B6FE1EE9283F}" type="parTrans" cxnId="{A51CF677-7F06-4865-BA8B-9642CCF0F0E9}">
      <dgm:prSet/>
      <dgm:spPr/>
      <dgm:t>
        <a:bodyPr/>
        <a:lstStyle/>
        <a:p>
          <a:endParaRPr lang="ru-RU"/>
        </a:p>
      </dgm:t>
    </dgm:pt>
    <dgm:pt modelId="{0304EC76-9BEF-42A7-9B82-C4306ED3E5F4}" type="sibTrans" cxnId="{A51CF677-7F06-4865-BA8B-9642CCF0F0E9}">
      <dgm:prSet/>
      <dgm:spPr/>
      <dgm:t>
        <a:bodyPr/>
        <a:lstStyle/>
        <a:p>
          <a:endParaRPr lang="ru-RU"/>
        </a:p>
      </dgm:t>
    </dgm:pt>
    <dgm:pt modelId="{7D81F9EC-DC93-4F19-87D9-CE7CB5E605A9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об отмене ранее принятого решения о замораживании (блокировании) денежных средств или иного имущества 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6.1 пункта 1 статьи 7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068595-2FF3-430F-827A-608BE7AAF862}" type="parTrans" cxnId="{2550A0EF-A0F2-41A7-A933-2831B59101A2}">
      <dgm:prSet/>
      <dgm:spPr/>
      <dgm:t>
        <a:bodyPr/>
        <a:lstStyle/>
        <a:p>
          <a:endParaRPr lang="ru-RU"/>
        </a:p>
      </dgm:t>
    </dgm:pt>
    <dgm:pt modelId="{B68D46DF-A04E-4ED4-A43B-37DC909D54C3}" type="sibTrans" cxnId="{2550A0EF-A0F2-41A7-A933-2831B59101A2}">
      <dgm:prSet/>
      <dgm:spPr/>
      <dgm:t>
        <a:bodyPr/>
        <a:lstStyle/>
        <a:p>
          <a:endParaRPr lang="ru-RU"/>
        </a:p>
      </dgm:t>
    </dgm:pt>
    <dgm:pt modelId="{81B09A96-7018-4522-8B7A-84B83BC080C3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 после исключения организации или физического лица из перечней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r>
            <a:rPr lang="ru-RU" sz="11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</a:t>
          </a:r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пункта 2 статьи 7.5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03511E-2FAB-42CD-B6BB-FD529DF13313}" type="parTrans" cxnId="{0D5C9DF8-CE5C-4393-8AF3-6B6C181C9D20}">
      <dgm:prSet/>
      <dgm:spPr/>
      <dgm:t>
        <a:bodyPr/>
        <a:lstStyle/>
        <a:p>
          <a:endParaRPr lang="ru-RU"/>
        </a:p>
      </dgm:t>
    </dgm:pt>
    <dgm:pt modelId="{25020456-0D86-4357-9095-BEFEB9108775}" type="sibTrans" cxnId="{0D5C9DF8-CE5C-4393-8AF3-6B6C181C9D20}">
      <dgm:prSet/>
      <dgm:spPr/>
      <dgm:t>
        <a:bodyPr/>
        <a:lstStyle/>
        <a:p>
          <a:endParaRPr lang="ru-RU"/>
        </a:p>
      </dgm:t>
    </dgm:pt>
    <dgm:pt modelId="{73000E45-3164-44D2-83A8-2F51C8BDE736}" type="pres">
      <dgm:prSet presAssocID="{5C2597D9-7081-4546-8734-33E20A02C8FD}" presName="diagram" presStyleCnt="0">
        <dgm:presLayoutVars>
          <dgm:dir/>
          <dgm:resizeHandles val="exact"/>
        </dgm:presLayoutVars>
      </dgm:prSet>
      <dgm:spPr/>
    </dgm:pt>
    <dgm:pt modelId="{A0033A00-CCA6-456B-8FC0-C97EB71792A7}" type="pres">
      <dgm:prSet presAssocID="{B233E0B8-01AF-4F21-8993-310AA9D36EFF}" presName="node" presStyleLbl="node1" presStyleIdx="0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3972C06B-465C-4B0E-B1A7-A02F2146F204}" type="pres">
      <dgm:prSet presAssocID="{E39660C2-CB26-4A73-9791-163DCD89D5C7}" presName="sibTrans" presStyleCnt="0"/>
      <dgm:spPr/>
    </dgm:pt>
    <dgm:pt modelId="{FE2C5BDF-26D6-4982-AFAF-17A17262F29E}" type="pres">
      <dgm:prSet presAssocID="{00A03E09-4A8B-4B4A-B356-99A9FC4D5F41}" presName="node" presStyleLbl="node1" presStyleIdx="1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84D5C54D-46D3-423A-AA4F-7C20952F89AE}" type="pres">
      <dgm:prSet presAssocID="{620950A4-AA0B-45A8-8AB0-75A4F935D300}" presName="sibTrans" presStyleCnt="0"/>
      <dgm:spPr/>
    </dgm:pt>
    <dgm:pt modelId="{1C8B8B72-EDBE-4B75-9AFA-DF41D228BA7E}" type="pres">
      <dgm:prSet presAssocID="{D40E4669-BCA3-4FFA-BA89-FFC1687D0789}" presName="node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77E8A9EC-7D69-4ACF-B871-8D59E7C61ABC}" type="pres">
      <dgm:prSet presAssocID="{44B99B31-683D-443C-A670-074675C260B5}" presName="sibTrans" presStyleCnt="0"/>
      <dgm:spPr/>
    </dgm:pt>
    <dgm:pt modelId="{F1550468-56ED-43EF-9760-30C967AB14DF}" type="pres">
      <dgm:prSet presAssocID="{D7A6C51E-0D75-4499-85E0-76BC7A5D6084}" presName="node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A0FC2948-A3A3-4EDA-B03D-08C593095673}" type="pres">
      <dgm:prSet presAssocID="{0304EC76-9BEF-42A7-9B82-C4306ED3E5F4}" presName="sibTrans" presStyleCnt="0"/>
      <dgm:spPr/>
    </dgm:pt>
    <dgm:pt modelId="{32E7CC90-146D-4A84-8887-D78E2984FB09}" type="pres">
      <dgm:prSet presAssocID="{7D81F9EC-DC93-4F19-87D9-CE7CB5E605A9}" presName="node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2DA0E75D-DD24-42F9-9600-0228BE9E94F1}" type="pres">
      <dgm:prSet presAssocID="{B68D46DF-A04E-4ED4-A43B-37DC909D54C3}" presName="sibTrans" presStyleCnt="0"/>
      <dgm:spPr/>
    </dgm:pt>
    <dgm:pt modelId="{DE37D378-05F0-47FE-8EEF-146E412429B4}" type="pres">
      <dgm:prSet presAssocID="{81B09A96-7018-4522-8B7A-84B83BC080C3}" presName="node" presStyleLbl="node1" presStyleIdx="5" presStyleCnt="6" custLinFactNeighborX="7148" custLinFactNeighborY="7659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0C5BEA0F-1B80-4A69-8D84-7EA45C44BED3}" type="presOf" srcId="{00A03E09-4A8B-4B4A-B356-99A9FC4D5F41}" destId="{FE2C5BDF-26D6-4982-AFAF-17A17262F29E}" srcOrd="0" destOrd="0" presId="urn:microsoft.com/office/officeart/2005/8/layout/default"/>
    <dgm:cxn modelId="{C7511B19-F2F9-48CD-A5E8-FCF3AAF1DABC}" srcId="{5C2597D9-7081-4546-8734-33E20A02C8FD}" destId="{D40E4669-BCA3-4FFA-BA89-FFC1687D0789}" srcOrd="2" destOrd="0" parTransId="{59A10157-2555-46BC-916D-D1E80437A631}" sibTransId="{44B99B31-683D-443C-A670-074675C260B5}"/>
    <dgm:cxn modelId="{1924411E-5446-4C25-8499-A6CBAB194974}" type="presOf" srcId="{5C2597D9-7081-4546-8734-33E20A02C8FD}" destId="{73000E45-3164-44D2-83A8-2F51C8BDE736}" srcOrd="0" destOrd="0" presId="urn:microsoft.com/office/officeart/2005/8/layout/default"/>
    <dgm:cxn modelId="{222B7B5E-B085-409C-9287-01E8A8F93F2A}" srcId="{5C2597D9-7081-4546-8734-33E20A02C8FD}" destId="{B233E0B8-01AF-4F21-8993-310AA9D36EFF}" srcOrd="0" destOrd="0" parTransId="{9249BF22-5E48-4074-968C-E777D06E3C91}" sibTransId="{E39660C2-CB26-4A73-9791-163DCD89D5C7}"/>
    <dgm:cxn modelId="{79BA4460-CB9F-46AA-88D8-972D22FB9714}" type="presOf" srcId="{81B09A96-7018-4522-8B7A-84B83BC080C3}" destId="{DE37D378-05F0-47FE-8EEF-146E412429B4}" srcOrd="0" destOrd="0" presId="urn:microsoft.com/office/officeart/2005/8/layout/default"/>
    <dgm:cxn modelId="{A51CF677-7F06-4865-BA8B-9642CCF0F0E9}" srcId="{5C2597D9-7081-4546-8734-33E20A02C8FD}" destId="{D7A6C51E-0D75-4499-85E0-76BC7A5D6084}" srcOrd="3" destOrd="0" parTransId="{CDA4FFD0-0D72-4231-84FB-B6FE1EE9283F}" sibTransId="{0304EC76-9BEF-42A7-9B82-C4306ED3E5F4}"/>
    <dgm:cxn modelId="{5FF3B882-96C5-4685-B622-8A6C4151F7C4}" srcId="{5C2597D9-7081-4546-8734-33E20A02C8FD}" destId="{00A03E09-4A8B-4B4A-B356-99A9FC4D5F41}" srcOrd="1" destOrd="0" parTransId="{FF9A95FF-9873-4315-B2C9-716C87C945A8}" sibTransId="{620950A4-AA0B-45A8-8AB0-75A4F935D300}"/>
    <dgm:cxn modelId="{7DD2B6B8-7E65-4179-95C0-C30E327604D4}" type="presOf" srcId="{D7A6C51E-0D75-4499-85E0-76BC7A5D6084}" destId="{F1550468-56ED-43EF-9760-30C967AB14DF}" srcOrd="0" destOrd="0" presId="urn:microsoft.com/office/officeart/2005/8/layout/default"/>
    <dgm:cxn modelId="{764BFEBA-CC66-4C69-95FF-D244A43FDB0E}" type="presOf" srcId="{7D81F9EC-DC93-4F19-87D9-CE7CB5E605A9}" destId="{32E7CC90-146D-4A84-8887-D78E2984FB09}" srcOrd="0" destOrd="0" presId="urn:microsoft.com/office/officeart/2005/8/layout/default"/>
    <dgm:cxn modelId="{D1CE56E6-BB33-4CB5-95ED-FBE485682D33}" type="presOf" srcId="{D40E4669-BCA3-4FFA-BA89-FFC1687D0789}" destId="{1C8B8B72-EDBE-4B75-9AFA-DF41D228BA7E}" srcOrd="0" destOrd="0" presId="urn:microsoft.com/office/officeart/2005/8/layout/default"/>
    <dgm:cxn modelId="{B6E03FEB-6D17-4B4A-9F22-AA531D2E918C}" type="presOf" srcId="{B233E0B8-01AF-4F21-8993-310AA9D36EFF}" destId="{A0033A00-CCA6-456B-8FC0-C97EB71792A7}" srcOrd="0" destOrd="0" presId="urn:microsoft.com/office/officeart/2005/8/layout/default"/>
    <dgm:cxn modelId="{2550A0EF-A0F2-41A7-A933-2831B59101A2}" srcId="{5C2597D9-7081-4546-8734-33E20A02C8FD}" destId="{7D81F9EC-DC93-4F19-87D9-CE7CB5E605A9}" srcOrd="4" destOrd="0" parTransId="{9A068595-2FF3-430F-827A-608BE7AAF862}" sibTransId="{B68D46DF-A04E-4ED4-A43B-37DC909D54C3}"/>
    <dgm:cxn modelId="{0D5C9DF8-CE5C-4393-8AF3-6B6C181C9D20}" srcId="{5C2597D9-7081-4546-8734-33E20A02C8FD}" destId="{81B09A96-7018-4522-8B7A-84B83BC080C3}" srcOrd="5" destOrd="0" parTransId="{2103511E-2FAB-42CD-B6BB-FD529DF13313}" sibTransId="{25020456-0D86-4357-9095-BEFEB9108775}"/>
    <dgm:cxn modelId="{76B9D9D6-7938-46B4-836C-6A23C76C7D80}" type="presParOf" srcId="{73000E45-3164-44D2-83A8-2F51C8BDE736}" destId="{A0033A00-CCA6-456B-8FC0-C97EB71792A7}" srcOrd="0" destOrd="0" presId="urn:microsoft.com/office/officeart/2005/8/layout/default"/>
    <dgm:cxn modelId="{250056A8-91E9-4360-B21F-CE68154401C4}" type="presParOf" srcId="{73000E45-3164-44D2-83A8-2F51C8BDE736}" destId="{3972C06B-465C-4B0E-B1A7-A02F2146F204}" srcOrd="1" destOrd="0" presId="urn:microsoft.com/office/officeart/2005/8/layout/default"/>
    <dgm:cxn modelId="{C761C230-DA89-4344-A5F3-6943A99AE7C3}" type="presParOf" srcId="{73000E45-3164-44D2-83A8-2F51C8BDE736}" destId="{FE2C5BDF-26D6-4982-AFAF-17A17262F29E}" srcOrd="2" destOrd="0" presId="urn:microsoft.com/office/officeart/2005/8/layout/default"/>
    <dgm:cxn modelId="{497AF253-1DDF-4AF5-B976-66F117676395}" type="presParOf" srcId="{73000E45-3164-44D2-83A8-2F51C8BDE736}" destId="{84D5C54D-46D3-423A-AA4F-7C20952F89AE}" srcOrd="3" destOrd="0" presId="urn:microsoft.com/office/officeart/2005/8/layout/default"/>
    <dgm:cxn modelId="{8A76671B-0088-4E1A-BC90-9B4214178165}" type="presParOf" srcId="{73000E45-3164-44D2-83A8-2F51C8BDE736}" destId="{1C8B8B72-EDBE-4B75-9AFA-DF41D228BA7E}" srcOrd="4" destOrd="0" presId="urn:microsoft.com/office/officeart/2005/8/layout/default"/>
    <dgm:cxn modelId="{4E8A915E-03F5-4982-8A3D-08CD6CA1F979}" type="presParOf" srcId="{73000E45-3164-44D2-83A8-2F51C8BDE736}" destId="{77E8A9EC-7D69-4ACF-B871-8D59E7C61ABC}" srcOrd="5" destOrd="0" presId="urn:microsoft.com/office/officeart/2005/8/layout/default"/>
    <dgm:cxn modelId="{B5A263E9-98C8-4BE8-86F0-2CABE70396B6}" type="presParOf" srcId="{73000E45-3164-44D2-83A8-2F51C8BDE736}" destId="{F1550468-56ED-43EF-9760-30C967AB14DF}" srcOrd="6" destOrd="0" presId="urn:microsoft.com/office/officeart/2005/8/layout/default"/>
    <dgm:cxn modelId="{30B9270E-8C86-4886-8EE9-70FEB5CD7104}" type="presParOf" srcId="{73000E45-3164-44D2-83A8-2F51C8BDE736}" destId="{A0FC2948-A3A3-4EDA-B03D-08C593095673}" srcOrd="7" destOrd="0" presId="urn:microsoft.com/office/officeart/2005/8/layout/default"/>
    <dgm:cxn modelId="{F95E0C7E-E655-44A1-AAB3-242B5D1E96AA}" type="presParOf" srcId="{73000E45-3164-44D2-83A8-2F51C8BDE736}" destId="{32E7CC90-146D-4A84-8887-D78E2984FB09}" srcOrd="8" destOrd="0" presId="urn:microsoft.com/office/officeart/2005/8/layout/default"/>
    <dgm:cxn modelId="{D33E8F41-A59A-4599-ADDB-98566CE69365}" type="presParOf" srcId="{73000E45-3164-44D2-83A8-2F51C8BDE736}" destId="{2DA0E75D-DD24-42F9-9600-0228BE9E94F1}" srcOrd="9" destOrd="0" presId="urn:microsoft.com/office/officeart/2005/8/layout/default"/>
    <dgm:cxn modelId="{90247014-C0B3-487F-95F9-F40C3B115125}" type="presParOf" srcId="{73000E45-3164-44D2-83A8-2F51C8BDE736}" destId="{DE37D378-05F0-47FE-8EEF-146E412429B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33A00-CCA6-456B-8FC0-C97EB71792A7}">
      <dsp:nvSpPr>
        <dsp:cNvPr id="0" name=""/>
        <dsp:cNvSpPr/>
      </dsp:nvSpPr>
      <dsp:spPr>
        <a:xfrm>
          <a:off x="0" y="39687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2.4 статьи 6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информации о включении организации или физического лица в перечень экстремистов и террористов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 пункта 1 статьи 7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249" y="135936"/>
        <a:ext cx="3093627" cy="1779177"/>
      </dsp:txXfrm>
    </dsp:sp>
    <dsp:sp modelId="{FE2C5BDF-26D6-4982-AFAF-17A17262F29E}">
      <dsp:nvSpPr>
        <dsp:cNvPr id="0" name=""/>
        <dsp:cNvSpPr/>
      </dsp:nvSpPr>
      <dsp:spPr>
        <a:xfrm>
          <a:off x="3614737" y="39687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пунктами 4 и 5 статьи 7.4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 замораживании (блокировании) денежных средств или иного имущества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 пункта 1 статьи 7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986" y="135936"/>
        <a:ext cx="3093627" cy="1779177"/>
      </dsp:txXfrm>
    </dsp:sp>
    <dsp:sp modelId="{1C8B8B72-EDBE-4B75-9AFA-DF41D228BA7E}">
      <dsp:nvSpPr>
        <dsp:cNvPr id="0" name=""/>
        <dsp:cNvSpPr/>
      </dsp:nvSpPr>
      <dsp:spPr>
        <a:xfrm>
          <a:off x="7229475" y="39687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4 статьи 7.5 Федерального закона</a:t>
          </a:r>
          <a:b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№ 115-ФЗ, незамедлительно после включения организации или физического лица в перечни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пункта 2 статьи 7.5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25724" y="135936"/>
        <a:ext cx="3093627" cy="1779177"/>
      </dsp:txXfrm>
    </dsp:sp>
    <dsp:sp modelId="{F1550468-56ED-43EF-9760-30C967AB14DF}">
      <dsp:nvSpPr>
        <dsp:cNvPr id="0" name=""/>
        <dsp:cNvSpPr/>
      </dsp:nvSpPr>
      <dsp:spPr>
        <a:xfrm>
          <a:off x="0" y="2339975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информации об исключении организации или физического лица из перечня экстремистов и террористов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6.1 пункта 1 статьи 7 </a:t>
          </a: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249" y="2436224"/>
        <a:ext cx="3093627" cy="1779177"/>
      </dsp:txXfrm>
    </dsp:sp>
    <dsp:sp modelId="{32E7CC90-146D-4A84-8887-D78E2984FB09}">
      <dsp:nvSpPr>
        <dsp:cNvPr id="0" name=""/>
        <dsp:cNvSpPr/>
      </dsp:nvSpPr>
      <dsp:spPr>
        <a:xfrm>
          <a:off x="3614737" y="2339975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об отмене ранее принятого решения о замораживании (блокировании) денежных средств или иного имущества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6.1 пункта 1 статьи 7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986" y="2436224"/>
        <a:ext cx="3093627" cy="1779177"/>
      </dsp:txXfrm>
    </dsp:sp>
    <dsp:sp modelId="{DE37D378-05F0-47FE-8EEF-146E412429B4}">
      <dsp:nvSpPr>
        <dsp:cNvPr id="0" name=""/>
        <dsp:cNvSpPr/>
      </dsp:nvSpPr>
      <dsp:spPr>
        <a:xfrm>
          <a:off x="7229475" y="2379663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 после исключения организации или физического лица из перечней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</a:t>
          </a: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пункта 2 статьи 7.5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25724" y="2475912"/>
        <a:ext cx="3093627" cy="1779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471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33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91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59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93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51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34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20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6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96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95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CDD4-C240-4DE6-A9A1-59E2FF5AC686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37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3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7397" y="1943082"/>
            <a:ext cx="9144000" cy="272736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ТРЕБОВАНИЯХ ЗАКОНОДАТЕЛЬСТВА В СФЕРЕ ПОД/ФТ/ЭД/ФРОМУ В ЧАСТИ ОГРАНИЧЕНИЙ В ОТНОШЕНИИ ОРГАНИЗАЦИЙ И ФИЗИЧЕСКИХ ЛИЦ, ПРИЧАСТНЫХ К ЭКСТРЕМИСТСКОЙ ДЕЯТЕЛЬНОСТИ, ТЕРРОРИЗМУ ИЛИ РАСПРОСТРАНЕНИЮ ОРУЖИЯ МАССОВОГО УНИЧТОЖЕНИЯ*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1137" y="5273682"/>
            <a:ext cx="11476140" cy="2197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*подготовлена для использования участниками оборота ДМДК в целях эффективного исполнения требований законодательства о ПОД/ФТ в части работы с перечнем организаций и физических лиц, в отношении которых имеются сведения об их причастности к экстремистской деятельности или терроризму </a:t>
            </a:r>
            <a:b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– перечень экстремистов и террористов), перечнями организаций и физических лиц, связанных с терроризмом или с распространением оружия массового уничтожения, составляемыми в соответствии с решениями Совета Безопасности ООН </a:t>
            </a:r>
            <a:r>
              <a:rPr lang="ru-RU" sz="1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(далее – перечни СБ ООН), и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решениями межведомственного координационного органа, осуществляющего функции по противодействию финансированию терроризма, о замораживании (блокировании) денежных средств или иного имущества </a:t>
            </a:r>
            <a:b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– решения МКО)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04FC320-A7A7-A991-6892-A8934D64B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3628CA3-1B80-844E-7A2B-3B8B387C9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7E6C7262-6F58-26E8-4746-DDF7A73FE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67F5CBD-E864-838F-27CA-462C18455ABF}"/>
              </a:ext>
            </a:extLst>
          </p:cNvPr>
          <p:cNvCxnSpPr>
            <a:cxnSpLocks/>
          </p:cNvCxnSpPr>
          <p:nvPr/>
        </p:nvCxnSpPr>
        <p:spPr>
          <a:xfrm>
            <a:off x="614844" y="5273682"/>
            <a:ext cx="109623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95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b="1" dirty="0"/>
              <a:t>Основной инструментарий</a:t>
            </a:r>
            <a:r>
              <a:rPr lang="ru-RU" sz="1600" dirty="0"/>
              <a:t>,</a:t>
            </a:r>
            <a:r>
              <a:rPr lang="ru-RU" sz="1600" b="1" dirty="0"/>
              <a:t> используемый участниками оборота ДМДК в работе с перечнями и решениями </a:t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3B5C89F-0E6A-1DEC-FA68-6AF064DBE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7371096-485B-4837-6B81-DE4F38D93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D8FC8B8-C742-2FFA-68CD-87A93C5D8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7F9560EA-0020-D4B8-625C-CB3C0F35E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924883" y="1415427"/>
            <a:ext cx="1407783" cy="1382615"/>
          </a:xfrm>
          <a:prstGeom prst="rect">
            <a:avLst/>
          </a:prstGeom>
          <a:noFill/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A58CB1B-0AA0-5914-2406-A52BDE7ECDD9}"/>
              </a:ext>
            </a:extLst>
          </p:cNvPr>
          <p:cNvSpPr/>
          <p:nvPr/>
        </p:nvSpPr>
        <p:spPr>
          <a:xfrm>
            <a:off x="2478302" y="1673041"/>
            <a:ext cx="7649119" cy="985103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9" name="Треугольник">
            <a:extLst>
              <a:ext uri="{FF2B5EF4-FFF2-40B4-BE49-F238E27FC236}">
                <a16:creationId xmlns:a16="http://schemas.microsoft.com/office/drawing/2014/main" id="{81950951-A2CD-E806-881B-634999E2B334}"/>
              </a:ext>
            </a:extLst>
          </p:cNvPr>
          <p:cNvSpPr/>
          <p:nvPr/>
        </p:nvSpPr>
        <p:spPr>
          <a:xfrm rot="5400000">
            <a:off x="2256090" y="2020385"/>
            <a:ext cx="667975" cy="2235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 w="12700">
            <a:miter lim="400000"/>
          </a:ln>
          <a:effectLst>
            <a:outerShdw blurRad="88900" dist="25400" dir="5400000" rotWithShape="0">
              <a:srgbClr val="000000">
                <a:alpha val="3122"/>
              </a:srgbClr>
            </a:outerShdw>
          </a:effectLst>
        </p:spPr>
        <p:txBody>
          <a:bodyPr lIns="0" tIns="0" rIns="0" bIns="0" anchor="ctr"/>
          <a:lstStyle/>
          <a:p>
            <a:pPr>
              <a:defRPr sz="5800" b="1">
                <a:solidFill>
                  <a:srgbClr val="1D1E23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endParaRPr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Треугольник">
            <a:extLst>
              <a:ext uri="{FF2B5EF4-FFF2-40B4-BE49-F238E27FC236}">
                <a16:creationId xmlns:a16="http://schemas.microsoft.com/office/drawing/2014/main" id="{0C75E97B-4949-A0AB-8948-0414DDF6D3FA}"/>
              </a:ext>
            </a:extLst>
          </p:cNvPr>
          <p:cNvSpPr/>
          <p:nvPr/>
        </p:nvSpPr>
        <p:spPr>
          <a:xfrm rot="5400000">
            <a:off x="2126365" y="1999507"/>
            <a:ext cx="985102" cy="3109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30000"/>
            </a:schemeClr>
          </a:solidFill>
          <a:ln w="12700">
            <a:miter lim="400000"/>
          </a:ln>
          <a:effectLst>
            <a:outerShdw blurRad="88900" dist="25400" dir="5400000" rotWithShape="0">
              <a:srgbClr val="000000">
                <a:alpha val="3122"/>
              </a:srgbClr>
            </a:outerShdw>
          </a:effectLst>
        </p:spPr>
        <p:txBody>
          <a:bodyPr lIns="0" tIns="0" rIns="0" bIns="0" anchor="ctr"/>
          <a:lstStyle/>
          <a:p>
            <a:pPr>
              <a:defRPr sz="5800" b="1">
                <a:solidFill>
                  <a:srgbClr val="1D1E23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endParaRPr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2675" y="1888694"/>
            <a:ext cx="84564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на сайте Росфинмониторинга*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3031DBB7-B545-4CD3-EA17-1EC886A5545F}"/>
              </a:ext>
            </a:extLst>
          </p:cNvPr>
          <p:cNvSpPr/>
          <p:nvPr/>
        </p:nvSpPr>
        <p:spPr>
          <a:xfrm>
            <a:off x="2332666" y="2721315"/>
            <a:ext cx="579523" cy="738690"/>
          </a:xfrm>
          <a:prstGeom prst="downArrow">
            <a:avLst/>
          </a:prstGeom>
          <a:solidFill>
            <a:srgbClr val="AFCEE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ADA9236-AB73-B235-4B10-3680D27DF494}"/>
              </a:ext>
            </a:extLst>
          </p:cNvPr>
          <p:cNvSpPr/>
          <p:nvPr/>
        </p:nvSpPr>
        <p:spPr>
          <a:xfrm>
            <a:off x="974180" y="3520092"/>
            <a:ext cx="3314350" cy="2544926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ctr" defTabSz="821531" hangingPunct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информационный ресурс, </a:t>
            </a:r>
          </a:p>
          <a:p>
            <a:pPr algn="ctr" defTabSz="821531" hangingPunct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размещенный на официальном сайте Федеральной службы по финансовому мониторингу в сети Интернет, обеспечивающий электронное взаимодействие его пользователей с Росфинмониторингом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7291D0A-F940-919A-156F-9267289C9D54}"/>
              </a:ext>
            </a:extLst>
          </p:cNvPr>
          <p:cNvSpPr/>
          <p:nvPr/>
        </p:nvSpPr>
        <p:spPr>
          <a:xfrm>
            <a:off x="4432755" y="3550498"/>
            <a:ext cx="3715176" cy="2852703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используется участниками оборота ДМДК:</a:t>
            </a:r>
          </a:p>
          <a:p>
            <a:pPr lvl="0"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ctr"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перечня экстремистов и террористов, решений МКО, уведомлений Росфинмониторинга о включении организаций или физических лиц в перечни СБ ООН или об исключении организаций или физических лиц из перечней СБ ООН;</a:t>
            </a:r>
          </a:p>
          <a:p>
            <a:pPr marL="285750" lvl="0" indent="-285750" algn="ctr">
              <a:buFont typeface="Wingdings" panose="05000000000000000000" pitchFamily="2" charset="2"/>
              <a:buChar char="ü"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ctr"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информирования Росфинмониторинга в случаях и в сроки, установленные законодательством в сфере ПОД/ФТ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3FC980B-9472-CBC8-0008-AD48159E14E7}"/>
              </a:ext>
            </a:extLst>
          </p:cNvPr>
          <p:cNvSpPr/>
          <p:nvPr/>
        </p:nvSpPr>
        <p:spPr>
          <a:xfrm>
            <a:off x="8292157" y="3521526"/>
            <a:ext cx="3304572" cy="1806263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информационный раздел официального сайта Росфинмониторинга, открытый для общего доступа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A5B8AF-E511-1A59-BD16-4FE3F58D4C65}"/>
              </a:ext>
            </a:extLst>
          </p:cNvPr>
          <p:cNvSpPr txBox="1"/>
          <p:nvPr/>
        </p:nvSpPr>
        <p:spPr bwMode="auto">
          <a:xfrm>
            <a:off x="501456" y="6492655"/>
            <a:ext cx="11334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i="1" dirty="0"/>
              <a:t>*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 Федерального закона № 115-ФЗ, абзац четвертый пункта 2 статьи 7.5 Федерального закона № 115-ФЗ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трелка: вниз 24">
            <a:extLst>
              <a:ext uri="{FF2B5EF4-FFF2-40B4-BE49-F238E27FC236}">
                <a16:creationId xmlns:a16="http://schemas.microsoft.com/office/drawing/2014/main" id="{527FD798-99A5-AB85-BA4E-DBFF81F829B7}"/>
              </a:ext>
            </a:extLst>
          </p:cNvPr>
          <p:cNvSpPr/>
          <p:nvPr/>
        </p:nvSpPr>
        <p:spPr>
          <a:xfrm>
            <a:off x="5806238" y="2722354"/>
            <a:ext cx="579523" cy="738690"/>
          </a:xfrm>
          <a:prstGeom prst="downArrow">
            <a:avLst/>
          </a:prstGeom>
          <a:solidFill>
            <a:srgbClr val="AFCEE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Стрелка: вниз 25">
            <a:extLst>
              <a:ext uri="{FF2B5EF4-FFF2-40B4-BE49-F238E27FC236}">
                <a16:creationId xmlns:a16="http://schemas.microsoft.com/office/drawing/2014/main" id="{A9564F54-AE92-5C01-AB57-5E20AC755B24}"/>
              </a:ext>
            </a:extLst>
          </p:cNvPr>
          <p:cNvSpPr/>
          <p:nvPr/>
        </p:nvSpPr>
        <p:spPr>
          <a:xfrm>
            <a:off x="9717139" y="2720490"/>
            <a:ext cx="579523" cy="738690"/>
          </a:xfrm>
          <a:prstGeom prst="downArrow">
            <a:avLst/>
          </a:prstGeom>
          <a:solidFill>
            <a:srgbClr val="AFCEE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424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073" y="1539421"/>
            <a:ext cx="11129818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Обязанности участников оборота ДМДК, предусмотренные законодательством в сфере ПОД/ФТ в связи с ограничениями в отношении организаций и физических лиц, причастных к экстремистской деятельности, терроризму или распространению оружия массового уничтожения</a:t>
            </a:r>
            <a:br>
              <a:rPr lang="ru-RU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7A94A280-F77F-0560-4BE1-09A957675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FD85044-713C-337A-01A6-3D8AADBCB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9652884-FF43-17EE-D59D-D2518BB13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D99D9C7-25D0-C03F-31D8-5A9D736F9DD4}"/>
              </a:ext>
            </a:extLst>
          </p:cNvPr>
          <p:cNvSpPr/>
          <p:nvPr/>
        </p:nvSpPr>
        <p:spPr bwMode="auto">
          <a:xfrm>
            <a:off x="2286600" y="2925809"/>
            <a:ext cx="2488380" cy="1219438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контроль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E74B9F9-4FEC-3356-852E-9F21CDBDD7BC}"/>
              </a:ext>
            </a:extLst>
          </p:cNvPr>
          <p:cNvSpPr/>
          <p:nvPr/>
        </p:nvSpPr>
        <p:spPr bwMode="auto">
          <a:xfrm>
            <a:off x="6781131" y="2925809"/>
            <a:ext cx="2488380" cy="12194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клиентов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B5F18C6-857C-CFD9-3992-F46BD92CE5E2}"/>
              </a:ext>
            </a:extLst>
          </p:cNvPr>
          <p:cNvSpPr/>
          <p:nvPr/>
        </p:nvSpPr>
        <p:spPr bwMode="auto">
          <a:xfrm>
            <a:off x="896615" y="4790303"/>
            <a:ext cx="2488380" cy="12194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Приостановление операций с денежными средствами или иным имуществом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F8B4F0C-4AA8-0908-0E4B-550969D753BE}"/>
              </a:ext>
            </a:extLst>
          </p:cNvPr>
          <p:cNvSpPr/>
          <p:nvPr/>
        </p:nvSpPr>
        <p:spPr bwMode="auto">
          <a:xfrm>
            <a:off x="4828902" y="4819697"/>
            <a:ext cx="2488380" cy="1219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Замораживание (блокирование) денежных средств или иного имущества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9D8EADB-3214-8DE6-4728-E63E5C410E5A}"/>
              </a:ext>
            </a:extLst>
          </p:cNvPr>
          <p:cNvSpPr/>
          <p:nvPr/>
        </p:nvSpPr>
        <p:spPr bwMode="auto">
          <a:xfrm>
            <a:off x="9269511" y="4819697"/>
            <a:ext cx="2488380" cy="1219438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Росфинмониторинга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C89EB6F0-9EC9-8A5C-567F-DD171D650C7B}"/>
              </a:ext>
            </a:extLst>
          </p:cNvPr>
          <p:cNvSpPr/>
          <p:nvPr/>
        </p:nvSpPr>
        <p:spPr>
          <a:xfrm>
            <a:off x="2044405" y="2762122"/>
            <a:ext cx="484389" cy="503047"/>
          </a:xfrm>
          <a:prstGeom prst="rect">
            <a:avLst/>
          </a:prstGeom>
          <a:solidFill>
            <a:srgbClr val="E9E4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FB76315-5993-4741-2A7A-2268F5487281}"/>
              </a:ext>
            </a:extLst>
          </p:cNvPr>
          <p:cNvSpPr/>
          <p:nvPr/>
        </p:nvSpPr>
        <p:spPr>
          <a:xfrm>
            <a:off x="6506718" y="2762122"/>
            <a:ext cx="484389" cy="5030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94A94B8C-7EE9-C37B-AACF-F20069E156A0}"/>
              </a:ext>
            </a:extLst>
          </p:cNvPr>
          <p:cNvSpPr/>
          <p:nvPr/>
        </p:nvSpPr>
        <p:spPr>
          <a:xfrm>
            <a:off x="628073" y="4568173"/>
            <a:ext cx="484389" cy="5030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5FE76F8-E304-C861-3838-86098D832E94}"/>
              </a:ext>
            </a:extLst>
          </p:cNvPr>
          <p:cNvSpPr/>
          <p:nvPr/>
        </p:nvSpPr>
        <p:spPr>
          <a:xfrm>
            <a:off x="4586707" y="4568173"/>
            <a:ext cx="484389" cy="503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D0573E6-0AC2-44F3-55A9-825E770AFE6E}"/>
              </a:ext>
            </a:extLst>
          </p:cNvPr>
          <p:cNvSpPr/>
          <p:nvPr/>
        </p:nvSpPr>
        <p:spPr>
          <a:xfrm>
            <a:off x="9027316" y="4568173"/>
            <a:ext cx="484389" cy="5030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841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DF1E7A29-A7B0-146D-AF91-8C84D167C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-11675"/>
            <a:ext cx="12192000" cy="1339850"/>
          </a:xfrm>
          <a:prstGeom prst="rect">
            <a:avLst/>
          </a:prstGeom>
          <a:noFill/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35C718E9-8460-A3EB-9F05-BD14806D0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2B940AE-716A-6B47-D15A-AF850D653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D76DAE1-F168-64E7-D84E-1A8CD736C190}"/>
              </a:ext>
            </a:extLst>
          </p:cNvPr>
          <p:cNvSpPr/>
          <p:nvPr/>
        </p:nvSpPr>
        <p:spPr>
          <a:xfrm>
            <a:off x="192304" y="3270717"/>
            <a:ext cx="3684320" cy="2421816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  <a:softEdge rad="0"/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хотя бы одной из сторон является организация или физическое лицо, включенные в перечень экстремистов и террористов, либо юридическое лицо, прямо или косвенно находящееся в собственности или под контролем таких организации или физического лица, либо физическое лицо или юридическое лицо, действующие от имени или по указанию таких организации или физического лица </a:t>
            </a:r>
          </a:p>
          <a:p>
            <a:pPr lvl="0"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(пункт 2 статьи 6 Федерального закона № 115-ФЗ)</a:t>
            </a:r>
          </a:p>
          <a:p>
            <a:pPr lvl="0"/>
            <a:endParaRPr lang="ru-RU" sz="28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7E85876-6EC0-443B-2FE0-1B17E68A134C}"/>
              </a:ext>
            </a:extLst>
          </p:cNvPr>
          <p:cNvSpPr/>
          <p:nvPr/>
        </p:nvSpPr>
        <p:spPr>
          <a:xfrm>
            <a:off x="3913332" y="3187186"/>
            <a:ext cx="3761331" cy="2606482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хотя бы одной из сторон является организация или физическое лицо, включенные в перечни СБ ООН, либо юридическое лицо, прямо или косвенно находящееся в собственности или под контролем таких организации или физического лица, либо физическое лицо или юридическое лицо, действующие от имени или по указанию таких организации или физического лица </a:t>
            </a:r>
          </a:p>
          <a:p>
            <a:pPr lvl="0" algn="ctr"/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200" b="1" i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2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1 статьи 7.5 Федерального закона № 115-ФЗ)</a:t>
            </a:r>
          </a:p>
          <a:p>
            <a:pPr lvl="0"/>
            <a:endParaRPr lang="ru-RU" sz="28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D6B138B-CC43-373E-BF65-D0244F752F0F}"/>
              </a:ext>
            </a:extLst>
          </p:cNvPr>
          <p:cNvSpPr/>
          <p:nvPr/>
        </p:nvSpPr>
        <p:spPr>
          <a:xfrm>
            <a:off x="7830304" y="3178384"/>
            <a:ext cx="4214434" cy="2606482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хотя бы одной из сторон является организация или физическое лицо, в отношении которых в соответствии с пунктом 1 статьи 7.4 Федерального закона № 115-ФЗ межведомственным координационным органом, осуществляющим функции по противодействию финансированию терроризма, принято решение о замораживании (блокировании) денежных средств или иного имущества, либо юридическое лицо, прямо или косвенно находящееся в собственности или под контролем таких организации или физического лица, либо физическое лицо или юридическое лицо, действующие от имени или по указанию таких организации или физического лица </a:t>
            </a:r>
          </a:p>
          <a:p>
            <a:pPr lvl="0" algn="ctr"/>
            <a:r>
              <a:rPr lang="ru-RU" sz="11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6 статьи 7.4 Федерального закона № 115-ФЗ)</a:t>
            </a:r>
          </a:p>
          <a:p>
            <a:pPr lvl="0"/>
            <a:endParaRPr lang="ru-RU" sz="28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E9CAA3B-CEB4-0A8D-BFBC-3058C9EC347B}"/>
              </a:ext>
            </a:extLst>
          </p:cNvPr>
          <p:cNvSpPr txBox="1"/>
          <p:nvPr/>
        </p:nvSpPr>
        <p:spPr>
          <a:xfrm>
            <a:off x="3047288" y="1986906"/>
            <a:ext cx="60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операции с денежными средствами или иным имуществом: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083D58-036C-48EA-DC8F-39F311E2B19B}"/>
              </a:ext>
            </a:extLst>
          </p:cNvPr>
          <p:cNvSpPr txBox="1"/>
          <p:nvPr/>
        </p:nvSpPr>
        <p:spPr>
          <a:xfrm>
            <a:off x="2746696" y="1432712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КОНТРОЛЬ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E2A90D80-052C-E482-538D-90D800DAB413}"/>
              </a:ext>
            </a:extLst>
          </p:cNvPr>
          <p:cNvCxnSpPr>
            <a:cxnSpLocks/>
          </p:cNvCxnSpPr>
          <p:nvPr/>
        </p:nvCxnSpPr>
        <p:spPr>
          <a:xfrm flipH="1">
            <a:off x="2642532" y="2305856"/>
            <a:ext cx="612396" cy="78004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699FD9A7-C487-DD28-C19E-09486402EE9B}"/>
              </a:ext>
            </a:extLst>
          </p:cNvPr>
          <p:cNvCxnSpPr>
            <a:cxnSpLocks/>
          </p:cNvCxnSpPr>
          <p:nvPr/>
        </p:nvCxnSpPr>
        <p:spPr>
          <a:xfrm>
            <a:off x="8725949" y="2305856"/>
            <a:ext cx="510330" cy="78004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25A14297-15CB-42ED-A80E-2CFC02C395C3}"/>
              </a:ext>
            </a:extLst>
          </p:cNvPr>
          <p:cNvCxnSpPr>
            <a:cxnSpLocks/>
          </p:cNvCxnSpPr>
          <p:nvPr/>
        </p:nvCxnSpPr>
        <p:spPr>
          <a:xfrm>
            <a:off x="5812463" y="2305856"/>
            <a:ext cx="0" cy="78004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89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36870005-2B72-24A9-135F-D9A9CA067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137CA4E9-9B07-A76E-86A0-350A44EE9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B4C605B9-EDEF-BA45-15C1-CBCF036AC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296308C2-681F-2EF6-A07D-C41E5AFF7E97}"/>
              </a:ext>
            </a:extLst>
          </p:cNvPr>
          <p:cNvSpPr/>
          <p:nvPr/>
        </p:nvSpPr>
        <p:spPr>
          <a:xfrm>
            <a:off x="3934079" y="2171484"/>
            <a:ext cx="3809337" cy="1266915"/>
          </a:xfrm>
          <a:prstGeom prst="roundRect">
            <a:avLst/>
          </a:prstGeom>
          <a:noFill/>
          <a:ln w="57150">
            <a:solidFill>
              <a:srgbClr val="5D2F0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реже чем один раз в три месяца</a:t>
            </a:r>
            <a:r>
              <a:rPr lang="ru-RU" sz="14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проверять наличие среди своих клиентов организаций и физических лиц:</a:t>
            </a: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A38F0433-10B9-3ACF-3867-FE0FDA3CBF55}"/>
              </a:ext>
            </a:extLst>
          </p:cNvPr>
          <p:cNvSpPr/>
          <p:nvPr/>
        </p:nvSpPr>
        <p:spPr>
          <a:xfrm>
            <a:off x="903787" y="4043464"/>
            <a:ext cx="3343287" cy="2302982"/>
          </a:xfrm>
          <a:prstGeom prst="roundRect">
            <a:avLst/>
          </a:prstGeom>
          <a:solidFill>
            <a:srgbClr val="E9E4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которых применены либо должны применяться меры по замораживанию (блокированию) денежных средств или иного имущества в соответствии с подпунктом 6 пункта 1 статьи 7 Федерального закона № 115-ФЗ (включение в перечень экстремистов и террористов, принятие решения МКО) </a:t>
            </a:r>
          </a:p>
          <a:p>
            <a:pPr algn="ctr"/>
            <a:endParaRPr lang="ru-RU" sz="1200" b="0" dirty="0">
              <a:solidFill>
                <a:srgbClr val="1715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i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7 пункта 1 статьи 7 Федерального закона № 115-ФЗ)</a:t>
            </a:r>
          </a:p>
          <a:p>
            <a:pPr algn="ctr"/>
            <a:endParaRPr lang="ru-RU" dirty="0"/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25779DE8-F7BD-51E2-B9EC-245D448AD049}"/>
              </a:ext>
            </a:extLst>
          </p:cNvPr>
          <p:cNvSpPr/>
          <p:nvPr/>
        </p:nvSpPr>
        <p:spPr>
          <a:xfrm>
            <a:off x="7185261" y="4072768"/>
            <a:ext cx="3809337" cy="2308382"/>
          </a:xfrm>
          <a:prstGeom prst="roundRect">
            <a:avLst/>
          </a:prstGeom>
          <a:solidFill>
            <a:srgbClr val="E7E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среди своих клиентов организаций и физических лиц, включенных в перечни СБ ООН </a:t>
            </a:r>
          </a:p>
          <a:p>
            <a:pPr algn="ctr"/>
            <a:endParaRPr lang="ru-RU" sz="1400" b="0" dirty="0">
              <a:solidFill>
                <a:srgbClr val="1715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3 статьи 7.5 Федерального закона № 115-ФЗ)</a:t>
            </a:r>
          </a:p>
          <a:p>
            <a:pPr algn="ctr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5014B4-0C31-8B25-A0AA-B0E43D6ABE47}"/>
              </a:ext>
            </a:extLst>
          </p:cNvPr>
          <p:cNvSpPr txBox="1"/>
          <p:nvPr/>
        </p:nvSpPr>
        <p:spPr>
          <a:xfrm>
            <a:off x="2659321" y="1518727"/>
            <a:ext cx="63588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КЛИЕНТОВ</a:t>
            </a:r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FB81606F-B790-29C0-4E5B-DDDEEBA76E56}"/>
              </a:ext>
            </a:extLst>
          </p:cNvPr>
          <p:cNvSpPr/>
          <p:nvPr/>
        </p:nvSpPr>
        <p:spPr>
          <a:xfrm rot="8509679">
            <a:off x="3163501" y="3401123"/>
            <a:ext cx="733918" cy="465301"/>
          </a:xfrm>
          <a:prstGeom prst="rightArrow">
            <a:avLst>
              <a:gd name="adj1" fmla="val 34287"/>
              <a:gd name="adj2" fmla="val 48429"/>
            </a:avLst>
          </a:prstGeom>
          <a:solidFill>
            <a:srgbClr val="5D2F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F997AD90-ADCA-BA57-368A-CE85F2F7D60D}"/>
              </a:ext>
            </a:extLst>
          </p:cNvPr>
          <p:cNvSpPr/>
          <p:nvPr/>
        </p:nvSpPr>
        <p:spPr>
          <a:xfrm rot="2712932">
            <a:off x="7686565" y="3415775"/>
            <a:ext cx="733918" cy="465301"/>
          </a:xfrm>
          <a:prstGeom prst="rightArrow">
            <a:avLst>
              <a:gd name="adj1" fmla="val 34287"/>
              <a:gd name="adj2" fmla="val 48429"/>
            </a:avLst>
          </a:prstGeom>
          <a:solidFill>
            <a:srgbClr val="5D2F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/>
              <a:t>Приостановление операций с денежными средствами или иным имуществом</a:t>
            </a:r>
            <a:br>
              <a:rPr lang="ru-RU" sz="2000" b="1" dirty="0"/>
            </a:br>
            <a:br>
              <a:rPr lang="ru-RU" sz="2000" b="1" dirty="0"/>
            </a:br>
            <a:r>
              <a:rPr lang="ru-RU" sz="2000" b="1" dirty="0"/>
              <a:t>Участник оборота ДМДК обязан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83655F61-1785-4B7C-1648-DD4DF17BC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985B89F-0509-8B92-264C-CBE8AAC2D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731544D0-1EDC-3886-D5C8-10A43F465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B5919F3D-4E54-A194-DA14-12E737649C5B}"/>
              </a:ext>
            </a:extLst>
          </p:cNvPr>
          <p:cNvGrpSpPr/>
          <p:nvPr/>
        </p:nvGrpSpPr>
        <p:grpSpPr>
          <a:xfrm>
            <a:off x="613743" y="2019882"/>
            <a:ext cx="10743102" cy="1235520"/>
            <a:chOff x="-1035" y="1159092"/>
            <a:chExt cx="10834816" cy="1235520"/>
          </a:xfrm>
        </p:grpSpPr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63800646-01D7-E4B9-1352-1BF9843B2E5B}"/>
                </a:ext>
              </a:extLst>
            </p:cNvPr>
            <p:cNvSpPr/>
            <p:nvPr/>
          </p:nvSpPr>
          <p:spPr>
            <a:xfrm>
              <a:off x="-1035" y="1159092"/>
              <a:ext cx="10834816" cy="1235520"/>
            </a:xfrm>
            <a:prstGeom prst="roundRect">
              <a:avLst/>
            </a:prstGeom>
            <a:solidFill>
              <a:srgbClr val="F0F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Прямоугольник: скругленные углы 4">
              <a:extLst>
                <a:ext uri="{FF2B5EF4-FFF2-40B4-BE49-F238E27FC236}">
                  <a16:creationId xmlns:a16="http://schemas.microsoft.com/office/drawing/2014/main" id="{59C41269-3F51-12D0-EB95-2D58A3D82CFA}"/>
                </a:ext>
              </a:extLst>
            </p:cNvPr>
            <p:cNvSpPr txBox="1"/>
            <p:nvPr/>
          </p:nvSpPr>
          <p:spPr>
            <a:xfrm>
              <a:off x="146622" y="1236777"/>
              <a:ext cx="10427201" cy="11148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kern="1200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приостанавливать операцию с денежными средствами или иным имуществом, за исключением операций по зачислению денежных средств, поступивших на счет ФЛ или ЮЛ, на 5 рабочих дней со дня, когда операция должна быть проведена, в случае, если хотя бы одной из сторон является ЮЛ, прямо или косвенно находящееся в собственности или под контролем организации или ФЛ, включенных в перечни СБ ООН, либо ФЛ или ЮЛ, действующие от имени или по указанию таких организации или ФЛ 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(пункт 5 статьи 7.5 Федерального закона № 115-ФЗ)</a:t>
              </a:r>
              <a:endParaRPr lang="ru-RU" sz="1400" kern="1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2126BB0D-F13E-F75E-C73C-4099FFEACCAE}"/>
              </a:ext>
            </a:extLst>
          </p:cNvPr>
          <p:cNvGrpSpPr/>
          <p:nvPr/>
        </p:nvGrpSpPr>
        <p:grpSpPr>
          <a:xfrm>
            <a:off x="590200" y="3654030"/>
            <a:ext cx="10834816" cy="758696"/>
            <a:chOff x="0" y="1754444"/>
            <a:chExt cx="10834816" cy="758696"/>
          </a:xfrm>
        </p:grpSpPr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5302EC00-842D-034B-C930-A69FD6F5971E}"/>
                </a:ext>
              </a:extLst>
            </p:cNvPr>
            <p:cNvSpPr/>
            <p:nvPr/>
          </p:nvSpPr>
          <p:spPr>
            <a:xfrm>
              <a:off x="0" y="1754444"/>
              <a:ext cx="10834816" cy="749836"/>
            </a:xfrm>
            <a:prstGeom prst="roundRect">
              <a:avLst/>
            </a:prstGeom>
            <a:solidFill>
              <a:srgbClr val="F0F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: скругленные углы 4">
              <a:extLst>
                <a:ext uri="{FF2B5EF4-FFF2-40B4-BE49-F238E27FC236}">
                  <a16:creationId xmlns:a16="http://schemas.microsoft.com/office/drawing/2014/main" id="{EFD52337-39F7-8C46-7688-163B3BE3A470}"/>
                </a:ext>
              </a:extLst>
            </p:cNvPr>
            <p:cNvSpPr txBox="1"/>
            <p:nvPr/>
          </p:nvSpPr>
          <p:spPr>
            <a:xfrm>
              <a:off x="73208" y="1836512"/>
              <a:ext cx="10761608" cy="6766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kern="1200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приостанавливать операцию, за исключением операций по зачислению денежных средств, поступивших на счет ФЛ или ЮЛ, на 5 рабочих дней со дня, когда такая операция должна быть проведена, в случае, если хотя бы одной из сторон является: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5B5CD449-2153-BBEB-9D7B-2993936EF601}"/>
              </a:ext>
            </a:extLst>
          </p:cNvPr>
          <p:cNvSpPr txBox="1"/>
          <p:nvPr/>
        </p:nvSpPr>
        <p:spPr>
          <a:xfrm>
            <a:off x="1979802" y="1395538"/>
            <a:ext cx="85064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Приостановление операций с денежными средствами или иным имуществом</a:t>
            </a:r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E2F3F2-DA4F-2815-F311-FFADDA1764CB}"/>
              </a:ext>
            </a:extLst>
          </p:cNvPr>
          <p:cNvSpPr txBox="1"/>
          <p:nvPr/>
        </p:nvSpPr>
        <p:spPr>
          <a:xfrm>
            <a:off x="819798" y="4552362"/>
            <a:ext cx="10654030" cy="1487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юридическое лицо, прямо или косвенно находящееся в собственности или под контролем организации или физического лица, в отношении которых применены меры по замораживанию (блокированию) денежных средств или иного имущества в связи с включением в перечень экстремистов и террористов, принятием решения МКО о замораживании (блокировании) денежных средств или иного имущества либо физическое или юридическое лицо, действующее от имени или по указанию таких организации или лица;</a:t>
            </a:r>
            <a:endParaRPr lang="ru-RU" sz="11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физическое лицо, осуществляющее операцию с денежными средствами или иным имуществом в соответствии с подпунктом 3 пункта 2.4 статьи 6 Федерального закона № 115-ФЗ.</a:t>
            </a:r>
            <a:endParaRPr lang="ru-RU" sz="1400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8AFAC44B-5071-8915-8210-B87EF1E8C9A6}"/>
              </a:ext>
            </a:extLst>
          </p:cNvPr>
          <p:cNvSpPr/>
          <p:nvPr/>
        </p:nvSpPr>
        <p:spPr>
          <a:xfrm>
            <a:off x="384146" y="3436643"/>
            <a:ext cx="459195" cy="434774"/>
          </a:xfrm>
          <a:prstGeom prst="ellipse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D2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A5E51836-BDBD-7274-BBB6-52A8A289455F}"/>
              </a:ext>
            </a:extLst>
          </p:cNvPr>
          <p:cNvSpPr/>
          <p:nvPr/>
        </p:nvSpPr>
        <p:spPr>
          <a:xfrm>
            <a:off x="416082" y="1830324"/>
            <a:ext cx="459195" cy="434774"/>
          </a:xfrm>
          <a:prstGeom prst="ellipse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D2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43910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5312" y="821843"/>
            <a:ext cx="10515600" cy="1325563"/>
          </a:xfrm>
        </p:spPr>
        <p:txBody>
          <a:bodyPr>
            <a:normAutofit/>
          </a:bodyPr>
          <a:lstStyle/>
          <a:p>
            <a:pPr algn="ctr"/>
            <a:br>
              <a:rPr lang="ru-RU" sz="1800" dirty="0"/>
            </a:b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ЗАМОРАЖИВАНИЕ (БЛОКИРОВАНИЕ) ДЕНЕЖНЫХ СРЕДСТВ ИЛИ ИНОГО ИМУЩЕСТВА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3069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4">
            <a:extLst>
              <a:ext uri="{FF2B5EF4-FFF2-40B4-BE49-F238E27FC236}">
                <a16:creationId xmlns:a16="http://schemas.microsoft.com/office/drawing/2014/main" id="{B235F3BB-AC6D-D4A0-3EA3-93BE89C62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E142AB60-52F2-936D-5B85-360D52C91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6A6D082A-61B2-707B-803C-7E57D37DA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5442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01" y="1460217"/>
            <a:ext cx="10515600" cy="6231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РОСФИНМОНИТОРИНГА</a:t>
            </a:r>
            <a:br>
              <a:rPr lang="ru-RU" sz="2000" dirty="0"/>
            </a:br>
            <a:r>
              <a:rPr lang="ru-RU" sz="2000" b="1" dirty="0"/>
              <a:t> 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839" y="1828799"/>
            <a:ext cx="11392249" cy="482962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оборота ДМДК представляют в Федеральную службу по финансовому мониторингу следующую информацию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(Положение Правительства Российской Федерации от 19.03.2014 № 209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подлежащих обязательному контролю операциях с денежными средствами или иным имуществом, предусмотренную абзацами вторым - девятым подпункта 4 пункта 1 статьи 7 Федерального закона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«а» пункта 3 Положения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в течение 3 рабочих дней, следующих за днем совершения соответствующей операции;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принятых мерах по замораживанию (блокированию) денежных средств или иного имущества, принадлежащих организации или физическому лицу: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включенным в перечень организаций и физических лиц, в отношении которых имеются сведения об их причастности к экстремистской деятельности или терроризму;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отношении которых межведомственным координационным органом, осуществляющим функции по противодействию финансированию терроризма, принято решение, предусмотренное пунктом 1 статьи 7.4 Федерального закона;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включенным в составляемые в рамках реализации полномочий, предусмотренных главой VII Устава ООН, Советом Безопасности ООН или органами, специально созданными решениями Совета Безопасности ООН, перечни организаций и физических лиц, связанных с террористическими организациями и террористами или с распространением оружия массового уничтожения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«в» пункта 3 Положения)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незамедлительно, но не позднее одного рабочего дня, следующего за днем применения мер по замораживанию (блокированию) денежных средств или иного имущества.</a:t>
            </a:r>
            <a:endParaRPr lang="ru-RU" sz="1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проверки наличия среди своих клиентов организаций и физических лиц, в отношении которых применены либо должны применяться меры по замораживанию (блокированию) денежных средств или иного имущества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«г» пункта 3 Положения)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в течение 5 рабочих дней, следующих за днем окончания соответствующей проверки;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приостановленных в соответствии с пунктами 10 и 10.1 статьи 7, пунктом 5 статьи 7.5 и частью четвертой статьи 8 Федерального закона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115-ФЗ операциях с денежными средствами или иным имуществом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«г» пункта 3 Положения)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незамедлительно.</a:t>
            </a:r>
            <a:endParaRPr lang="ru-RU" sz="1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20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9E07FC6-27E6-AEB2-2806-2E8FD12E4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80E43DE-27FF-C079-DD59-0125C96A7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51E677A-9294-0631-9F2D-2EF124A33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0870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0150" y="2596362"/>
            <a:ext cx="10515600" cy="371215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Неосуществление деятельности не является основанием для неисполнения требований законодательства в сфере ПОД/ФТ, в том числе в части представления информации о результатах проверки;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 ЮЛ (ИП) является действующим (не ликвидированы в установленном законодательством порядке), участник оборота ДМДК обязан исполнять все требования Федерального закона № 115-ФЗ;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форме ФЭС 03-ФМ направляется один раз в три месяца независимо от того, выявлены ли среди клиентов организации и физические лица, в отношении которых применены либо должны применяться меры по замораживанию (блокированию) денежных средств или иного имущества.</a:t>
            </a:r>
            <a:endParaRPr lang="ru-RU" sz="17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6C91C90-A9CE-8ADC-3B06-A8793E322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CFFAC3A-97B2-C828-2C2B-4464F1318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C2C833F8-7797-0D63-39A5-0DBDD2EE4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137601F-A641-6562-F468-D71631C7149B}"/>
              </a:ext>
            </a:extLst>
          </p:cNvPr>
          <p:cNvSpPr/>
          <p:nvPr/>
        </p:nvSpPr>
        <p:spPr>
          <a:xfrm>
            <a:off x="3498209" y="1895912"/>
            <a:ext cx="4471332" cy="37326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</a:p>
        </p:txBody>
      </p:sp>
    </p:spTree>
    <p:extLst>
      <p:ext uri="{BB962C8B-B14F-4D97-AF65-F5344CB8AC3E}">
        <p14:creationId xmlns:p14="http://schemas.microsoft.com/office/powerpoint/2010/main" val="38376901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3224</TotalTime>
  <Words>1755</Words>
  <Application>Microsoft Office PowerPoint</Application>
  <PresentationFormat>Широкоэкранный</PresentationFormat>
  <Paragraphs>80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ИНФОРМАЦИЯ   О ТРЕБОВАНИЯХ ЗАКОНОДАТЕЛЬСТВА В СФЕРЕ ПОД/ФТ/ЭД/ФРОМУ В ЧАСТИ ОГРАНИЧЕНИЙ В ОТНОШЕНИИ ОРГАНИЗАЦИЙ И ФИЗИЧЕСКИХ ЛИЦ, ПРИЧАСТНЫХ К ЭКСТРЕМИСТСКОЙ ДЕЯТЕЛЬНОСТИ, ТЕРРОРИЗМУ ИЛИ РАСПРОСТРАНЕНИЮ ОРУЖИЯ МАССОВОГО УНИЧТОЖЕНИЯ* </vt:lpstr>
      <vt:lpstr>Основной инструментарий, используемый участниками оборота ДМДК в работе с перечнями и решениями  </vt:lpstr>
      <vt:lpstr>Обязанности участников оборота ДМДК, предусмотренные законодательством в сфере ПОД/ФТ в связи с ограничениями в отношении организаций и физических лиц, причастных к экстремистской деятельности, терроризму или распространению оружия массового уничтожения </vt:lpstr>
      <vt:lpstr>Презентация PowerPoint</vt:lpstr>
      <vt:lpstr>Презентация PowerPoint</vt:lpstr>
      <vt:lpstr>Приостановление операций с денежными средствами или иным имуществом  Участник оборота ДМДК обязан </vt:lpstr>
      <vt:lpstr> ЗАМОРАЖИВАНИЕ (БЛОКИРОВАНИЕ) ДЕНЕЖНЫХ СРЕДСТВ ИЛИ ИНОГО ИМУЩЕСТВА</vt:lpstr>
      <vt:lpstr>ИНФОРМИРОВАНИЕ РОСФИНМОНИТОРИНГА  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Михайлов Дмитрий</dc:creator>
  <cp:lastModifiedBy>Панкратов Михаил</cp:lastModifiedBy>
  <cp:revision>26</cp:revision>
  <dcterms:created xsi:type="dcterms:W3CDTF">2024-12-11T09:26:17Z</dcterms:created>
  <dcterms:modified xsi:type="dcterms:W3CDTF">2026-04-03T14:46:47Z</dcterms:modified>
</cp:coreProperties>
</file>