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31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8E845-464B-4AAB-A39F-B336F3D45F24}" type="datetimeFigureOut">
              <a:rPr lang="ru-RU" smtClean="0"/>
              <a:t>03.04.2026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E1F93-B89A-473B-BA50-9DF5A8615C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835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E1F93-B89A-473B-BA50-9DF5A8615CA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831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E1F93-B89A-473B-BA50-9DF5A8615CA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747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254548" y="2876943"/>
            <a:ext cx="1682902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1339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47169" y="1640560"/>
            <a:ext cx="10165715" cy="9285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68852" y="2718244"/>
            <a:ext cx="10628630" cy="1927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Памятка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193749" y="3879302"/>
            <a:ext cx="97986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Times New Roman"/>
                <a:cs typeface="Times New Roman"/>
              </a:rPr>
              <a:t>«СООБЩЕНИЯ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О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ПОДОЗРИТЕЛЬНЫХ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ОПЕРАЦИЯХ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(СПО)»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5704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Сообщение</a:t>
            </a:r>
            <a:r>
              <a:rPr sz="2400" spc="-70" dirty="0"/>
              <a:t> </a:t>
            </a:r>
            <a:r>
              <a:rPr sz="2400" dirty="0"/>
              <a:t>о</a:t>
            </a:r>
            <a:r>
              <a:rPr sz="2400" spc="-70" dirty="0"/>
              <a:t> </a:t>
            </a:r>
            <a:r>
              <a:rPr sz="2400" spc="-10" dirty="0"/>
              <a:t>подозрительной</a:t>
            </a:r>
            <a:r>
              <a:rPr sz="2400" spc="-70" dirty="0"/>
              <a:t> </a:t>
            </a:r>
            <a:r>
              <a:rPr sz="2400" dirty="0"/>
              <a:t>операции</a:t>
            </a:r>
            <a:r>
              <a:rPr sz="2400" spc="-70" dirty="0"/>
              <a:t> </a:t>
            </a:r>
            <a:r>
              <a:rPr sz="2400" spc="-10" dirty="0"/>
              <a:t>(СПО)</a:t>
            </a:r>
            <a:endParaRPr sz="24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3398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854175" y="2808808"/>
            <a:ext cx="2924581" cy="23948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8096784" y="3444709"/>
            <a:ext cx="24396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Сообщения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необычных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74486" y="3719683"/>
            <a:ext cx="168338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Times New Roman"/>
                <a:cs typeface="Times New Roman"/>
              </a:rPr>
              <a:t>(подозрительных)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00672" y="3962869"/>
            <a:ext cx="26295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4010" marR="5080" indent="-321945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операциях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направляются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Росфинмониторинг.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487181" y="3706647"/>
            <a:ext cx="2037080" cy="247650"/>
          </a:xfrm>
          <a:custGeom>
            <a:avLst/>
            <a:gdLst/>
            <a:ahLst/>
            <a:cxnLst/>
            <a:rect l="l" t="t" r="r" b="b"/>
            <a:pathLst>
              <a:path w="2037079" h="247650">
                <a:moveTo>
                  <a:pt x="975588" y="0"/>
                </a:moveTo>
                <a:lnTo>
                  <a:pt x="2036622" y="0"/>
                </a:lnTo>
              </a:path>
              <a:path w="2037079" h="247650">
                <a:moveTo>
                  <a:pt x="0" y="247281"/>
                </a:moveTo>
                <a:lnTo>
                  <a:pt x="1658924" y="247281"/>
                </a:lnTo>
              </a:path>
            </a:pathLst>
          </a:custGeom>
          <a:ln w="11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9310" y="2794787"/>
            <a:ext cx="3382429" cy="2408821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073550" y="2996387"/>
            <a:ext cx="28124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Times New Roman"/>
                <a:cs typeface="Times New Roman"/>
              </a:rPr>
              <a:t>Необычные</a:t>
            </a:r>
            <a:r>
              <a:rPr sz="1600" b="1" spc="-9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(подозрительные)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66941" y="3240227"/>
            <a:ext cx="30270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latin typeface="Times New Roman"/>
                <a:cs typeface="Times New Roman"/>
              </a:rPr>
              <a:t>операции</a:t>
            </a:r>
            <a:r>
              <a:rPr sz="1600" b="1" spc="-100" dirty="0">
                <a:latin typeface="Times New Roman"/>
                <a:cs typeface="Times New Roman"/>
              </a:rPr>
              <a:t> </a:t>
            </a:r>
            <a:r>
              <a:rPr sz="1600" b="1" spc="-1600" dirty="0">
                <a:latin typeface="Times New Roman"/>
                <a:cs typeface="Times New Roman"/>
              </a:rPr>
              <a:t>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операции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</a:t>
            </a:r>
            <a:r>
              <a:rPr sz="1600" spc="-5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денежными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6411" y="3484067"/>
            <a:ext cx="3107055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600" dirty="0">
                <a:latin typeface="Times New Roman"/>
                <a:cs typeface="Times New Roman"/>
              </a:rPr>
              <a:t>средствами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или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иным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имуществом, предположительно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совершаемые</a:t>
            </a:r>
            <a:r>
              <a:rPr sz="1600" spc="-35" dirty="0">
                <a:latin typeface="Times New Roman"/>
                <a:cs typeface="Times New Roman"/>
              </a:rPr>
              <a:t> </a:t>
            </a:r>
            <a:r>
              <a:rPr sz="1600" spc="-50" dirty="0">
                <a:latin typeface="Times New Roman"/>
                <a:cs typeface="Times New Roman"/>
              </a:rPr>
              <a:t>в </a:t>
            </a:r>
            <a:r>
              <a:rPr sz="1600" dirty="0">
                <a:latin typeface="Times New Roman"/>
                <a:cs typeface="Times New Roman"/>
              </a:rPr>
              <a:t>целях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легализации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(отмывания) </a:t>
            </a:r>
            <a:r>
              <a:rPr sz="1600" dirty="0">
                <a:latin typeface="Times New Roman"/>
                <a:cs typeface="Times New Roman"/>
              </a:rPr>
              <a:t>доходов,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полученных преступным </a:t>
            </a:r>
            <a:r>
              <a:rPr sz="1600" dirty="0">
                <a:latin typeface="Times New Roman"/>
                <a:cs typeface="Times New Roman"/>
              </a:rPr>
              <a:t>путем,</a:t>
            </a:r>
            <a:r>
              <a:rPr sz="1600" spc="-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и</a:t>
            </a:r>
            <a:r>
              <a:rPr sz="1600" spc="-2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финансирования терроризма.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979640" y="3230638"/>
            <a:ext cx="2895600" cy="243840"/>
          </a:xfrm>
          <a:custGeom>
            <a:avLst/>
            <a:gdLst/>
            <a:ahLst/>
            <a:cxnLst/>
            <a:rect l="l" t="t" r="r" b="b"/>
            <a:pathLst>
              <a:path w="2895600" h="243839">
                <a:moveTo>
                  <a:pt x="106609" y="0"/>
                </a:moveTo>
                <a:lnTo>
                  <a:pt x="2895528" y="0"/>
                </a:lnTo>
              </a:path>
              <a:path w="2895600" h="243839">
                <a:moveTo>
                  <a:pt x="0" y="243839"/>
                </a:moveTo>
                <a:lnTo>
                  <a:pt x="874705" y="243839"/>
                </a:lnTo>
              </a:path>
            </a:pathLst>
          </a:custGeom>
          <a:ln w="11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32909" y="2808808"/>
            <a:ext cx="2924581" cy="2394800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4651576" y="2909214"/>
            <a:ext cx="268605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К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необычным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10" dirty="0">
                <a:latin typeface="Times New Roman"/>
                <a:cs typeface="Times New Roman"/>
              </a:rPr>
              <a:t>(подозрительным)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60825" y="3122574"/>
            <a:ext cx="2667000" cy="19456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latin typeface="Times New Roman"/>
                <a:cs typeface="Times New Roman"/>
              </a:rPr>
              <a:t>операциям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относятся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операции,</a:t>
            </a:r>
            <a:r>
              <a:rPr sz="1400" spc="-50" dirty="0">
                <a:latin typeface="Times New Roman"/>
                <a:cs typeface="Times New Roman"/>
              </a:rPr>
              <a:t> в </a:t>
            </a:r>
            <a:r>
              <a:rPr sz="1400" spc="-10" dirty="0">
                <a:latin typeface="Times New Roman"/>
                <a:cs typeface="Times New Roman"/>
              </a:rPr>
              <a:t>отношении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которых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0" dirty="0">
                <a:latin typeface="Times New Roman"/>
                <a:cs typeface="Times New Roman"/>
              </a:rPr>
              <a:t>у </a:t>
            </a:r>
            <a:r>
              <a:rPr sz="1400" spc="-10" dirty="0">
                <a:latin typeface="Times New Roman"/>
                <a:cs typeface="Times New Roman"/>
              </a:rPr>
              <a:t>контролируемого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лица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(их </a:t>
            </a:r>
            <a:r>
              <a:rPr sz="1400" dirty="0">
                <a:latin typeface="Times New Roman"/>
                <a:cs typeface="Times New Roman"/>
              </a:rPr>
              <a:t>сотрудников)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возникают подозрения,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что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25" dirty="0">
                <a:latin typeface="Times New Roman"/>
                <a:cs typeface="Times New Roman"/>
              </a:rPr>
              <a:t>они </a:t>
            </a:r>
            <a:r>
              <a:rPr sz="1400" spc="-10" dirty="0">
                <a:latin typeface="Times New Roman"/>
                <a:cs typeface="Times New Roman"/>
              </a:rPr>
              <a:t>осуществляются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в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целях </a:t>
            </a:r>
            <a:r>
              <a:rPr sz="1400" spc="-10" dirty="0">
                <a:latin typeface="Times New Roman"/>
                <a:cs typeface="Times New Roman"/>
              </a:rPr>
              <a:t>легализации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(отмывания)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доходов, </a:t>
            </a:r>
            <a:r>
              <a:rPr sz="1400" dirty="0">
                <a:latin typeface="Times New Roman"/>
                <a:cs typeface="Times New Roman"/>
              </a:rPr>
              <a:t>полученных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преступным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путем, </a:t>
            </a:r>
            <a:r>
              <a:rPr sz="1400" dirty="0">
                <a:latin typeface="Times New Roman"/>
                <a:cs typeface="Times New Roman"/>
              </a:rPr>
              <a:t>или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финансирования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терроризма</a:t>
            </a:r>
            <a:r>
              <a:rPr sz="1400" spc="-1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64276" y="3115767"/>
            <a:ext cx="2662555" cy="0"/>
          </a:xfrm>
          <a:custGeom>
            <a:avLst/>
            <a:gdLst/>
            <a:ahLst/>
            <a:cxnLst/>
            <a:rect l="l" t="t" r="r" b="b"/>
            <a:pathLst>
              <a:path w="2662554">
                <a:moveTo>
                  <a:pt x="0" y="0"/>
                </a:moveTo>
                <a:lnTo>
                  <a:pt x="2662200" y="0"/>
                </a:lnTo>
              </a:path>
            </a:pathLst>
          </a:custGeom>
          <a:ln w="987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3648073" y="2076729"/>
            <a:ext cx="969010" cy="498475"/>
            <a:chOff x="3648073" y="2076729"/>
            <a:chExt cx="969010" cy="498475"/>
          </a:xfrm>
        </p:grpSpPr>
        <p:sp>
          <p:nvSpPr>
            <p:cNvPr id="19" name="object 19"/>
            <p:cNvSpPr/>
            <p:nvPr/>
          </p:nvSpPr>
          <p:spPr>
            <a:xfrm>
              <a:off x="3657598" y="2086254"/>
              <a:ext cx="949960" cy="479425"/>
            </a:xfrm>
            <a:custGeom>
              <a:avLst/>
              <a:gdLst/>
              <a:ahLst/>
              <a:cxnLst/>
              <a:rect l="l" t="t" r="r" b="b"/>
              <a:pathLst>
                <a:path w="949960" h="479425">
                  <a:moveTo>
                    <a:pt x="949910" y="0"/>
                  </a:moveTo>
                  <a:lnTo>
                    <a:pt x="0" y="479399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48073" y="2492044"/>
              <a:ext cx="98918" cy="83133"/>
            </a:xfrm>
            <a:prstGeom prst="rect">
              <a:avLst/>
            </a:prstGeom>
          </p:spPr>
        </p:pic>
      </p:grpSp>
      <p:grpSp>
        <p:nvGrpSpPr>
          <p:cNvPr id="21" name="object 21"/>
          <p:cNvGrpSpPr/>
          <p:nvPr/>
        </p:nvGrpSpPr>
        <p:grpSpPr>
          <a:xfrm>
            <a:off x="5720556" y="2086254"/>
            <a:ext cx="90805" cy="519430"/>
            <a:chOff x="5720556" y="2086254"/>
            <a:chExt cx="90805" cy="519430"/>
          </a:xfrm>
        </p:grpSpPr>
        <p:sp>
          <p:nvSpPr>
            <p:cNvPr id="22" name="object 22"/>
            <p:cNvSpPr/>
            <p:nvPr/>
          </p:nvSpPr>
          <p:spPr>
            <a:xfrm>
              <a:off x="5765800" y="2086254"/>
              <a:ext cx="0" cy="509905"/>
            </a:xfrm>
            <a:custGeom>
              <a:avLst/>
              <a:gdLst/>
              <a:ahLst/>
              <a:cxnLst/>
              <a:rect l="l" t="t" r="r" b="b"/>
              <a:pathLst>
                <a:path h="509905">
                  <a:moveTo>
                    <a:pt x="0" y="0"/>
                  </a:moveTo>
                  <a:lnTo>
                    <a:pt x="0" y="509485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20556" y="2514790"/>
              <a:ext cx="90486" cy="90474"/>
            </a:xfrm>
            <a:prstGeom prst="rect">
              <a:avLst/>
            </a:prstGeom>
          </p:spPr>
        </p:pic>
      </p:grpSp>
      <p:grpSp>
        <p:nvGrpSpPr>
          <p:cNvPr id="24" name="object 24"/>
          <p:cNvGrpSpPr/>
          <p:nvPr/>
        </p:nvGrpSpPr>
        <p:grpSpPr>
          <a:xfrm>
            <a:off x="7012216" y="2076729"/>
            <a:ext cx="1014730" cy="550545"/>
            <a:chOff x="7012216" y="2076729"/>
            <a:chExt cx="1014730" cy="550545"/>
          </a:xfrm>
        </p:grpSpPr>
        <p:sp>
          <p:nvSpPr>
            <p:cNvPr id="25" name="object 25"/>
            <p:cNvSpPr/>
            <p:nvPr/>
          </p:nvSpPr>
          <p:spPr>
            <a:xfrm>
              <a:off x="7021741" y="2086254"/>
              <a:ext cx="995680" cy="531495"/>
            </a:xfrm>
            <a:custGeom>
              <a:avLst/>
              <a:gdLst/>
              <a:ahLst/>
              <a:cxnLst/>
              <a:rect l="l" t="t" r="r" b="b"/>
              <a:pathLst>
                <a:path w="995679" h="531494">
                  <a:moveTo>
                    <a:pt x="0" y="0"/>
                  </a:moveTo>
                  <a:lnTo>
                    <a:pt x="995654" y="530987"/>
                  </a:lnTo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928029" y="2542578"/>
              <a:ext cx="98890" cy="841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2706" y="2803664"/>
            <a:ext cx="11122736" cy="321210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13398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6204" rIns="0" bIns="0" rtlCol="0">
            <a:spAutoFit/>
          </a:bodyPr>
          <a:lstStyle/>
          <a:p>
            <a:pPr marL="3809365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Выявление</a:t>
            </a:r>
            <a:r>
              <a:rPr sz="2400" spc="-95" dirty="0"/>
              <a:t> </a:t>
            </a:r>
            <a:r>
              <a:rPr sz="2400" spc="-25" dirty="0"/>
              <a:t>СПО</a:t>
            </a:r>
            <a:endParaRPr sz="2400"/>
          </a:p>
        </p:txBody>
      </p:sp>
      <p:sp>
        <p:nvSpPr>
          <p:cNvPr id="5" name="object 5"/>
          <p:cNvSpPr txBox="1"/>
          <p:nvPr/>
        </p:nvSpPr>
        <p:spPr>
          <a:xfrm>
            <a:off x="838889" y="2841015"/>
            <a:ext cx="10631170" cy="2631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выявления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подозрительных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операций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необходимо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использовать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справочник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кодов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видов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признаков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70000"/>
              </a:lnSpc>
            </a:pPr>
            <a:r>
              <a:rPr sz="1800" b="1" dirty="0">
                <a:latin typeface="Times New Roman"/>
                <a:cs typeface="Times New Roman"/>
              </a:rPr>
              <a:t>необычных</a:t>
            </a:r>
            <a:r>
              <a:rPr sz="1800" b="1" spc="190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операций</a:t>
            </a:r>
            <a:r>
              <a:rPr sz="1800" b="1" spc="18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(сделок),</a:t>
            </a:r>
            <a:r>
              <a:rPr sz="1800" b="1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информация</a:t>
            </a:r>
            <a:r>
              <a:rPr sz="1800" b="1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о</a:t>
            </a:r>
            <a:r>
              <a:rPr sz="1800" b="1" spc="190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которых</a:t>
            </a:r>
            <a:r>
              <a:rPr sz="1800" b="1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представляется</a:t>
            </a:r>
            <a:r>
              <a:rPr sz="1800" b="1" spc="195" dirty="0">
                <a:latin typeface="Times New Roman"/>
                <a:cs typeface="Times New Roman"/>
              </a:rPr>
              <a:t>  </a:t>
            </a:r>
            <a:r>
              <a:rPr sz="1800" b="1" dirty="0">
                <a:latin typeface="Times New Roman"/>
                <a:cs typeface="Times New Roman"/>
              </a:rPr>
              <a:t>в</a:t>
            </a:r>
            <a:r>
              <a:rPr sz="1800" b="1" spc="190" dirty="0">
                <a:latin typeface="Times New Roman"/>
                <a:cs typeface="Times New Roman"/>
              </a:rPr>
              <a:t>  </a:t>
            </a:r>
            <a:r>
              <a:rPr sz="1800" b="1" spc="-10" dirty="0">
                <a:latin typeface="Times New Roman"/>
                <a:cs typeface="Times New Roman"/>
              </a:rPr>
              <a:t>Росфинмониторинг</a:t>
            </a:r>
            <a:r>
              <a:rPr sz="1800" spc="-10" dirty="0">
                <a:latin typeface="Times New Roman"/>
                <a:cs typeface="Times New Roman"/>
              </a:rPr>
              <a:t>, </a:t>
            </a:r>
            <a:r>
              <a:rPr sz="1800" dirty="0">
                <a:latin typeface="Times New Roman"/>
                <a:cs typeface="Times New Roman"/>
              </a:rPr>
              <a:t>приведенный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приложении</a:t>
            </a:r>
            <a:r>
              <a:rPr sz="1800" spc="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к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Особенностям</a:t>
            </a:r>
            <a:r>
              <a:rPr sz="1800" spc="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представления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Федеральную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службу</a:t>
            </a:r>
            <a:r>
              <a:rPr sz="1800" spc="45" dirty="0">
                <a:latin typeface="Times New Roman"/>
                <a:cs typeface="Times New Roman"/>
              </a:rPr>
              <a:t>  </a:t>
            </a:r>
            <a:r>
              <a:rPr sz="1800" dirty="0">
                <a:latin typeface="Times New Roman"/>
                <a:cs typeface="Times New Roman"/>
              </a:rPr>
              <a:t>по</a:t>
            </a:r>
            <a:r>
              <a:rPr sz="1800" spc="40" dirty="0">
                <a:latin typeface="Times New Roman"/>
                <a:cs typeface="Times New Roman"/>
              </a:rPr>
              <a:t>  </a:t>
            </a:r>
            <a:r>
              <a:rPr sz="1800" spc="-10" dirty="0">
                <a:latin typeface="Times New Roman"/>
                <a:cs typeface="Times New Roman"/>
              </a:rPr>
              <a:t>финансовому </a:t>
            </a:r>
            <a:r>
              <a:rPr sz="1800" dirty="0">
                <a:latin typeface="Times New Roman"/>
                <a:cs typeface="Times New Roman"/>
              </a:rPr>
              <a:t>мониторингу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информации,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предусмотренной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Федеральным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законом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августа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2001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г.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115-</a:t>
            </a:r>
            <a:r>
              <a:rPr sz="1800" dirty="0">
                <a:latin typeface="Times New Roman"/>
                <a:cs typeface="Times New Roman"/>
              </a:rPr>
              <a:t>ФЗ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«О </a:t>
            </a:r>
            <a:r>
              <a:rPr sz="1800" dirty="0">
                <a:latin typeface="Times New Roman"/>
                <a:cs typeface="Times New Roman"/>
              </a:rPr>
              <a:t>противодействии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легализации(отмыванию)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доходов,</a:t>
            </a:r>
            <a:r>
              <a:rPr sz="1800" spc="2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полученных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преступным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путем,</a:t>
            </a:r>
            <a:r>
              <a:rPr sz="1800" spc="2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2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финансированию </a:t>
            </a:r>
            <a:r>
              <a:rPr sz="1800" dirty="0">
                <a:latin typeface="Times New Roman"/>
                <a:cs typeface="Times New Roman"/>
              </a:rPr>
              <a:t>терроризма»,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утвержденным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приказом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Росфинмониторинга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от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8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февраля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2022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№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18</a:t>
            </a:r>
            <a:r>
              <a:rPr sz="1600" spc="-25" dirty="0">
                <a:latin typeface="Times New Roman"/>
                <a:cs typeface="Times New Roman"/>
              </a:rPr>
              <a:t>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99492" y="3102952"/>
            <a:ext cx="3757929" cy="0"/>
          </a:xfrm>
          <a:custGeom>
            <a:avLst/>
            <a:gdLst/>
            <a:ahLst/>
            <a:cxnLst/>
            <a:rect l="l" t="t" r="r" b="b"/>
            <a:pathLst>
              <a:path w="3757929">
                <a:moveTo>
                  <a:pt x="0" y="0"/>
                </a:moveTo>
                <a:lnTo>
                  <a:pt x="3757422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51589" y="3569296"/>
            <a:ext cx="10548620" cy="0"/>
          </a:xfrm>
          <a:custGeom>
            <a:avLst/>
            <a:gdLst/>
            <a:ahLst/>
            <a:cxnLst/>
            <a:rect l="l" t="t" r="r" b="b"/>
            <a:pathLst>
              <a:path w="10548620">
                <a:moveTo>
                  <a:pt x="0" y="0"/>
                </a:moveTo>
                <a:lnTo>
                  <a:pt x="10548175" y="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0837" y="3159607"/>
            <a:ext cx="11122736" cy="250021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133985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73900" rIns="0" bIns="0" rtlCol="0">
            <a:spAutoFit/>
          </a:bodyPr>
          <a:lstStyle/>
          <a:p>
            <a:pPr marL="1232535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Сроки</a:t>
            </a:r>
            <a:r>
              <a:rPr sz="2900" spc="-60" dirty="0"/>
              <a:t> </a:t>
            </a:r>
            <a:r>
              <a:rPr sz="2900" dirty="0"/>
              <a:t>направления</a:t>
            </a:r>
            <a:r>
              <a:rPr sz="2900" spc="-55" dirty="0"/>
              <a:t> </a:t>
            </a:r>
            <a:r>
              <a:rPr sz="2900" dirty="0"/>
              <a:t>СПО</a:t>
            </a:r>
            <a:r>
              <a:rPr sz="2900" spc="-60" dirty="0"/>
              <a:t> </a:t>
            </a:r>
            <a:r>
              <a:rPr sz="2900" dirty="0"/>
              <a:t>в</a:t>
            </a:r>
            <a:r>
              <a:rPr sz="2900" spc="-55" dirty="0"/>
              <a:t> </a:t>
            </a:r>
            <a:r>
              <a:rPr sz="2900" spc="-10" dirty="0"/>
              <a:t>Росфинмониторинг</a:t>
            </a:r>
            <a:endParaRPr sz="2900"/>
          </a:p>
        </p:txBody>
      </p:sp>
      <p:sp>
        <p:nvSpPr>
          <p:cNvPr id="5" name="object 5"/>
          <p:cNvSpPr txBox="1"/>
          <p:nvPr/>
        </p:nvSpPr>
        <p:spPr>
          <a:xfrm>
            <a:off x="780816" y="3361182"/>
            <a:ext cx="10622915" cy="97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90700" algn="l"/>
                <a:tab pos="2106295" algn="l"/>
                <a:tab pos="4323080" algn="l"/>
                <a:tab pos="5792470" algn="l"/>
                <a:tab pos="7867650" algn="l"/>
                <a:tab pos="8174990" algn="l"/>
              </a:tabLst>
            </a:pPr>
            <a:r>
              <a:rPr sz="2300" spc="-10" dirty="0">
                <a:latin typeface="Times New Roman"/>
                <a:cs typeface="Times New Roman"/>
              </a:rPr>
              <a:t>Информация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50" dirty="0">
                <a:latin typeface="Times New Roman"/>
                <a:cs typeface="Times New Roman"/>
              </a:rPr>
              <a:t>о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подозрительных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операциях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представляется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50" dirty="0">
                <a:latin typeface="Times New Roman"/>
                <a:cs typeface="Times New Roman"/>
              </a:rPr>
              <a:t>в</a:t>
            </a:r>
            <a:r>
              <a:rPr sz="2300" dirty="0">
                <a:latin typeface="Times New Roman"/>
                <a:cs typeface="Times New Roman"/>
              </a:rPr>
              <a:t>	</a:t>
            </a:r>
            <a:r>
              <a:rPr sz="2300" spc="-10" dirty="0">
                <a:latin typeface="Times New Roman"/>
                <a:cs typeface="Times New Roman"/>
              </a:rPr>
              <a:t>Росфинмониторинг</a:t>
            </a: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30"/>
              </a:spcBef>
            </a:pPr>
            <a:r>
              <a:rPr sz="2300" b="1" dirty="0">
                <a:latin typeface="Times New Roman"/>
                <a:cs typeface="Times New Roman"/>
              </a:rPr>
              <a:t>не</a:t>
            </a:r>
            <a:r>
              <a:rPr sz="2300" b="1" spc="-35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позднее</a:t>
            </a:r>
            <a:r>
              <a:rPr sz="2300" b="1" spc="-35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трех</a:t>
            </a:r>
            <a:r>
              <a:rPr sz="2300" b="1" spc="-35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рабочих</a:t>
            </a:r>
            <a:r>
              <a:rPr sz="2300" b="1" spc="-35" dirty="0">
                <a:latin typeface="Times New Roman"/>
                <a:cs typeface="Times New Roman"/>
              </a:rPr>
              <a:t> </a:t>
            </a:r>
            <a:r>
              <a:rPr sz="2300" b="1" dirty="0">
                <a:latin typeface="Times New Roman"/>
                <a:cs typeface="Times New Roman"/>
              </a:rPr>
              <a:t>дней</a:t>
            </a:r>
            <a:r>
              <a:rPr sz="2300" dirty="0">
                <a:latin typeface="Times New Roman"/>
                <a:cs typeface="Times New Roman"/>
              </a:rPr>
              <a:t>,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следующих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за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днем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выявления</a:t>
            </a:r>
            <a:r>
              <a:rPr sz="2300" spc="-30" dirty="0">
                <a:latin typeface="Times New Roman"/>
                <a:cs typeface="Times New Roman"/>
              </a:rPr>
              <a:t> </a:t>
            </a:r>
            <a:r>
              <a:rPr sz="2300" dirty="0">
                <a:latin typeface="Times New Roman"/>
                <a:cs typeface="Times New Roman"/>
              </a:rPr>
              <a:t>такой</a:t>
            </a:r>
            <a:r>
              <a:rPr sz="2300" spc="-35" dirty="0">
                <a:latin typeface="Times New Roman"/>
                <a:cs typeface="Times New Roman"/>
              </a:rPr>
              <a:t> </a:t>
            </a:r>
            <a:r>
              <a:rPr sz="2300" spc="-10" dirty="0">
                <a:latin typeface="Times New Roman"/>
                <a:cs typeface="Times New Roman"/>
              </a:rPr>
              <a:t>операции.</a:t>
            </a:r>
            <a:endParaRPr sz="23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93516" y="4288244"/>
            <a:ext cx="3872865" cy="0"/>
          </a:xfrm>
          <a:custGeom>
            <a:avLst/>
            <a:gdLst/>
            <a:ahLst/>
            <a:cxnLst/>
            <a:rect l="l" t="t" r="r" b="b"/>
            <a:pathLst>
              <a:path w="3872865">
                <a:moveTo>
                  <a:pt x="0" y="0"/>
                </a:moveTo>
                <a:lnTo>
                  <a:pt x="3872433" y="0"/>
                </a:lnTo>
              </a:path>
            </a:pathLst>
          </a:custGeom>
          <a:ln w="162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4634" y="2626956"/>
            <a:ext cx="11122736" cy="2500210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1339850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90112" y="1539417"/>
            <a:ext cx="10476230" cy="1339850"/>
          </a:xfrm>
          <a:custGeom>
            <a:avLst/>
            <a:gdLst/>
            <a:ahLst/>
            <a:cxnLst/>
            <a:rect l="l" t="t" r="r" b="b"/>
            <a:pathLst>
              <a:path w="10476230" h="1339850">
                <a:moveTo>
                  <a:pt x="0" y="0"/>
                </a:moveTo>
                <a:lnTo>
                  <a:pt x="10475645" y="0"/>
                </a:lnTo>
                <a:lnTo>
                  <a:pt x="10475645" y="1339850"/>
                </a:lnTo>
                <a:lnTo>
                  <a:pt x="0" y="1339850"/>
                </a:lnTo>
                <a:lnTo>
                  <a:pt x="0" y="0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38327" rIns="0" bIns="0" rtlCol="0">
            <a:spAutoFit/>
          </a:bodyPr>
          <a:lstStyle/>
          <a:p>
            <a:pPr marL="2702560">
              <a:lnSpc>
                <a:spcPct val="100000"/>
              </a:lnSpc>
              <a:spcBef>
                <a:spcPts val="100"/>
              </a:spcBef>
            </a:pPr>
            <a:r>
              <a:rPr sz="2900" dirty="0"/>
              <a:t>Отказ</a:t>
            </a:r>
            <a:r>
              <a:rPr sz="2900" spc="-80" dirty="0"/>
              <a:t> </a:t>
            </a:r>
            <a:r>
              <a:rPr sz="2900" dirty="0"/>
              <a:t>в</a:t>
            </a:r>
            <a:r>
              <a:rPr sz="2900" spc="-75" dirty="0"/>
              <a:t> </a:t>
            </a:r>
            <a:r>
              <a:rPr sz="2900" dirty="0"/>
              <a:t>совершении</a:t>
            </a:r>
            <a:r>
              <a:rPr sz="2900" spc="-75" dirty="0"/>
              <a:t> </a:t>
            </a:r>
            <a:r>
              <a:rPr sz="2900" spc="-10" dirty="0"/>
              <a:t>операции</a:t>
            </a:r>
            <a:endParaRPr sz="2900"/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Организации,</a:t>
            </a:r>
            <a:r>
              <a:rPr spc="-25" dirty="0"/>
              <a:t> </a:t>
            </a:r>
            <a:r>
              <a:rPr spc="-10" dirty="0"/>
              <a:t>осуществляющие</a:t>
            </a:r>
            <a:r>
              <a:rPr spc="-25" dirty="0"/>
              <a:t> </a:t>
            </a:r>
            <a:r>
              <a:rPr dirty="0"/>
              <a:t>операции</a:t>
            </a:r>
            <a:r>
              <a:rPr spc="-20" dirty="0"/>
              <a:t> </a:t>
            </a:r>
            <a:r>
              <a:rPr dirty="0"/>
              <a:t>с</a:t>
            </a:r>
            <a:r>
              <a:rPr spc="-25" dirty="0"/>
              <a:t> </a:t>
            </a:r>
            <a:r>
              <a:rPr dirty="0"/>
              <a:t>денежными</a:t>
            </a:r>
            <a:r>
              <a:rPr spc="-25" dirty="0"/>
              <a:t> </a:t>
            </a:r>
            <a:r>
              <a:rPr dirty="0"/>
              <a:t>средствами</a:t>
            </a:r>
            <a:r>
              <a:rPr spc="-20" dirty="0"/>
              <a:t> </a:t>
            </a:r>
            <a:r>
              <a:rPr dirty="0"/>
              <a:t>или</a:t>
            </a:r>
            <a:r>
              <a:rPr spc="-25" dirty="0"/>
              <a:t> </a:t>
            </a:r>
            <a:r>
              <a:rPr dirty="0"/>
              <a:t>иным</a:t>
            </a:r>
            <a:r>
              <a:rPr spc="-25" dirty="0"/>
              <a:t> </a:t>
            </a:r>
            <a:r>
              <a:rPr dirty="0"/>
              <a:t>имуществом</a:t>
            </a:r>
            <a:r>
              <a:rPr spc="-20" dirty="0"/>
              <a:t> </a:t>
            </a:r>
            <a:r>
              <a:rPr dirty="0"/>
              <a:t>вправе</a:t>
            </a:r>
            <a:r>
              <a:rPr spc="-25" dirty="0"/>
              <a:t> </a:t>
            </a:r>
            <a:r>
              <a:rPr dirty="0"/>
              <a:t>отказать</a:t>
            </a:r>
            <a:r>
              <a:rPr spc="-20" dirty="0"/>
              <a:t> </a:t>
            </a:r>
            <a:r>
              <a:rPr dirty="0"/>
              <a:t>в</a:t>
            </a:r>
            <a:r>
              <a:rPr spc="-25" dirty="0"/>
              <a:t> </a:t>
            </a:r>
            <a:r>
              <a:rPr spc="-10" dirty="0"/>
              <a:t>совершении</a:t>
            </a:r>
          </a:p>
          <a:p>
            <a:pPr marL="12700" marR="5080" algn="just">
              <a:lnSpc>
                <a:spcPct val="170000"/>
              </a:lnSpc>
            </a:pPr>
            <a:r>
              <a:rPr dirty="0"/>
              <a:t>операции,</a:t>
            </a:r>
            <a:r>
              <a:rPr spc="270" dirty="0"/>
              <a:t> </a:t>
            </a:r>
            <a:r>
              <a:rPr dirty="0"/>
              <a:t>в</a:t>
            </a:r>
            <a:r>
              <a:rPr spc="275" dirty="0"/>
              <a:t> </a:t>
            </a:r>
            <a:r>
              <a:rPr dirty="0"/>
              <a:t>том</a:t>
            </a:r>
            <a:r>
              <a:rPr spc="275" dirty="0"/>
              <a:t> </a:t>
            </a:r>
            <a:r>
              <a:rPr dirty="0"/>
              <a:t>числе</a:t>
            </a:r>
            <a:r>
              <a:rPr spc="275" dirty="0"/>
              <a:t> </a:t>
            </a:r>
            <a:r>
              <a:rPr dirty="0"/>
              <a:t>в</a:t>
            </a:r>
            <a:r>
              <a:rPr spc="275" dirty="0"/>
              <a:t> </a:t>
            </a:r>
            <a:r>
              <a:rPr dirty="0"/>
              <a:t>совершении</a:t>
            </a:r>
            <a:r>
              <a:rPr spc="275" dirty="0"/>
              <a:t> </a:t>
            </a:r>
            <a:r>
              <a:rPr dirty="0"/>
              <a:t>операции</a:t>
            </a:r>
            <a:r>
              <a:rPr spc="275" dirty="0"/>
              <a:t> </a:t>
            </a:r>
            <a:r>
              <a:rPr dirty="0"/>
              <a:t>на</a:t>
            </a:r>
            <a:r>
              <a:rPr spc="270" dirty="0"/>
              <a:t> </a:t>
            </a:r>
            <a:r>
              <a:rPr dirty="0"/>
              <a:t>основании</a:t>
            </a:r>
            <a:r>
              <a:rPr spc="275" dirty="0"/>
              <a:t> </a:t>
            </a:r>
            <a:r>
              <a:rPr dirty="0"/>
              <a:t>распоряжения</a:t>
            </a:r>
            <a:r>
              <a:rPr spc="275" dirty="0"/>
              <a:t> </a:t>
            </a:r>
            <a:r>
              <a:rPr dirty="0"/>
              <a:t>клиента,</a:t>
            </a:r>
            <a:r>
              <a:rPr spc="275" dirty="0"/>
              <a:t> </a:t>
            </a:r>
            <a:r>
              <a:rPr dirty="0"/>
              <a:t>при</a:t>
            </a:r>
            <a:r>
              <a:rPr spc="275" dirty="0"/>
              <a:t> </a:t>
            </a:r>
            <a:r>
              <a:rPr dirty="0"/>
              <a:t>условии,</a:t>
            </a:r>
            <a:r>
              <a:rPr spc="275" dirty="0"/>
              <a:t> </a:t>
            </a:r>
            <a:r>
              <a:rPr dirty="0"/>
              <a:t>что</a:t>
            </a:r>
            <a:r>
              <a:rPr spc="275" dirty="0"/>
              <a:t> </a:t>
            </a:r>
            <a:r>
              <a:rPr dirty="0"/>
              <a:t>в</a:t>
            </a:r>
            <a:r>
              <a:rPr spc="270" dirty="0"/>
              <a:t> </a:t>
            </a:r>
            <a:r>
              <a:rPr spc="-10" dirty="0"/>
              <a:t>результате </a:t>
            </a:r>
            <a:r>
              <a:rPr dirty="0"/>
              <a:t>реализации</a:t>
            </a:r>
            <a:r>
              <a:rPr spc="125" dirty="0"/>
              <a:t>  </a:t>
            </a:r>
            <a:r>
              <a:rPr dirty="0"/>
              <a:t>правил</a:t>
            </a:r>
            <a:r>
              <a:rPr spc="125" dirty="0"/>
              <a:t>  </a:t>
            </a:r>
            <a:r>
              <a:rPr dirty="0"/>
              <a:t>внутреннего</a:t>
            </a:r>
            <a:r>
              <a:rPr spc="130" dirty="0"/>
              <a:t>  </a:t>
            </a:r>
            <a:r>
              <a:rPr dirty="0"/>
              <a:t>контроля</a:t>
            </a:r>
            <a:r>
              <a:rPr spc="140" dirty="0"/>
              <a:t>  </a:t>
            </a:r>
            <a:r>
              <a:rPr b="1" dirty="0">
                <a:latin typeface="Times New Roman"/>
                <a:cs typeface="Times New Roman"/>
              </a:rPr>
              <a:t>у</a:t>
            </a:r>
            <a:r>
              <a:rPr b="1" spc="125" dirty="0">
                <a:latin typeface="Times New Roman"/>
                <a:cs typeface="Times New Roman"/>
              </a:rPr>
              <a:t>  </a:t>
            </a:r>
            <a:r>
              <a:rPr b="1" dirty="0">
                <a:latin typeface="Times New Roman"/>
                <a:cs typeface="Times New Roman"/>
              </a:rPr>
              <a:t>работников</a:t>
            </a:r>
            <a:r>
              <a:rPr b="1" spc="130" dirty="0">
                <a:latin typeface="Times New Roman"/>
                <a:cs typeface="Times New Roman"/>
              </a:rPr>
              <a:t>  </a:t>
            </a:r>
            <a:r>
              <a:rPr b="1" dirty="0">
                <a:latin typeface="Times New Roman"/>
                <a:cs typeface="Times New Roman"/>
              </a:rPr>
              <a:t>организации,</a:t>
            </a:r>
            <a:r>
              <a:rPr b="1" spc="125" dirty="0">
                <a:latin typeface="Times New Roman"/>
                <a:cs typeface="Times New Roman"/>
              </a:rPr>
              <a:t>  </a:t>
            </a:r>
            <a:r>
              <a:rPr b="1" dirty="0">
                <a:latin typeface="Times New Roman"/>
                <a:cs typeface="Times New Roman"/>
              </a:rPr>
              <a:t>возникают</a:t>
            </a:r>
            <a:r>
              <a:rPr b="1" spc="130" dirty="0">
                <a:latin typeface="Times New Roman"/>
                <a:cs typeface="Times New Roman"/>
              </a:rPr>
              <a:t>  </a:t>
            </a:r>
            <a:r>
              <a:rPr b="1" dirty="0">
                <a:latin typeface="Times New Roman"/>
                <a:cs typeface="Times New Roman"/>
              </a:rPr>
              <a:t>подозрения,</a:t>
            </a:r>
            <a:r>
              <a:rPr b="1" spc="125" dirty="0">
                <a:latin typeface="Times New Roman"/>
                <a:cs typeface="Times New Roman"/>
              </a:rPr>
              <a:t>  </a:t>
            </a:r>
            <a:r>
              <a:rPr b="1" dirty="0">
                <a:latin typeface="Times New Roman"/>
                <a:cs typeface="Times New Roman"/>
              </a:rPr>
              <a:t>что</a:t>
            </a:r>
            <a:r>
              <a:rPr b="1" spc="130" dirty="0">
                <a:latin typeface="Times New Roman"/>
                <a:cs typeface="Times New Roman"/>
              </a:rPr>
              <a:t>  </a:t>
            </a:r>
            <a:r>
              <a:rPr b="1" spc="-10" dirty="0">
                <a:latin typeface="Times New Roman"/>
                <a:cs typeface="Times New Roman"/>
              </a:rPr>
              <a:t>операция </a:t>
            </a:r>
            <a:r>
              <a:rPr b="1" dirty="0">
                <a:latin typeface="Times New Roman"/>
                <a:cs typeface="Times New Roman"/>
              </a:rPr>
              <a:t>совершается</a:t>
            </a:r>
            <a:r>
              <a:rPr b="1" spc="2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в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целях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легализации</a:t>
            </a:r>
            <a:r>
              <a:rPr b="1" spc="2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(отмывания)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доходов,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полученных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преступным</a:t>
            </a:r>
            <a:r>
              <a:rPr b="1" spc="215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путем,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dirty="0">
                <a:latin typeface="Times New Roman"/>
                <a:cs typeface="Times New Roman"/>
              </a:rPr>
              <a:t>или</a:t>
            </a:r>
            <a:r>
              <a:rPr b="1" spc="220" dirty="0">
                <a:latin typeface="Times New Roman"/>
                <a:cs typeface="Times New Roman"/>
              </a:rPr>
              <a:t> </a:t>
            </a:r>
            <a:r>
              <a:rPr b="1" spc="-10" dirty="0">
                <a:latin typeface="Times New Roman"/>
                <a:cs typeface="Times New Roman"/>
              </a:rPr>
              <a:t>финансирования терроризма.</a:t>
            </a:r>
          </a:p>
        </p:txBody>
      </p:sp>
      <p:sp>
        <p:nvSpPr>
          <p:cNvPr id="7" name="object 7"/>
          <p:cNvSpPr/>
          <p:nvPr/>
        </p:nvSpPr>
        <p:spPr>
          <a:xfrm>
            <a:off x="4927379" y="3781552"/>
            <a:ext cx="6559550" cy="0"/>
          </a:xfrm>
          <a:custGeom>
            <a:avLst/>
            <a:gdLst/>
            <a:ahLst/>
            <a:cxnLst/>
            <a:rect l="l" t="t" r="r" b="b"/>
            <a:pathLst>
              <a:path w="6559550">
                <a:moveTo>
                  <a:pt x="0" y="0"/>
                </a:moveTo>
                <a:lnTo>
                  <a:pt x="6559499" y="0"/>
                </a:lnTo>
              </a:path>
            </a:pathLst>
          </a:custGeom>
          <a:ln w="11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81552" y="4196079"/>
            <a:ext cx="10605770" cy="0"/>
          </a:xfrm>
          <a:custGeom>
            <a:avLst/>
            <a:gdLst/>
            <a:ahLst/>
            <a:cxnLst/>
            <a:rect l="l" t="t" r="r" b="b"/>
            <a:pathLst>
              <a:path w="10605770">
                <a:moveTo>
                  <a:pt x="0" y="0"/>
                </a:moveTo>
                <a:lnTo>
                  <a:pt x="10605325" y="0"/>
                </a:lnTo>
              </a:path>
            </a:pathLst>
          </a:custGeom>
          <a:ln w="11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1552" y="4610608"/>
            <a:ext cx="1120775" cy="0"/>
          </a:xfrm>
          <a:custGeom>
            <a:avLst/>
            <a:gdLst/>
            <a:ahLst/>
            <a:cxnLst/>
            <a:rect l="l" t="t" r="r" b="b"/>
            <a:pathLst>
              <a:path w="1120775">
                <a:moveTo>
                  <a:pt x="0" y="0"/>
                </a:moveTo>
                <a:lnTo>
                  <a:pt x="1120170" y="0"/>
                </a:lnTo>
              </a:path>
            </a:pathLst>
          </a:custGeom>
          <a:ln w="11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2227" y="1600200"/>
            <a:ext cx="10896599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Признаки</a:t>
            </a:r>
            <a:r>
              <a:rPr spc="-50" dirty="0"/>
              <a:t> </a:t>
            </a:r>
            <a:r>
              <a:rPr dirty="0"/>
              <a:t>необычных</a:t>
            </a:r>
            <a:r>
              <a:rPr spc="-45" dirty="0"/>
              <a:t> </a:t>
            </a:r>
            <a:r>
              <a:rPr dirty="0"/>
              <a:t>операций</a:t>
            </a:r>
            <a:r>
              <a:rPr spc="-45" dirty="0"/>
              <a:t> </a:t>
            </a:r>
            <a:r>
              <a:rPr dirty="0"/>
              <a:t>(сделок),</a:t>
            </a:r>
            <a:r>
              <a:rPr spc="-45" dirty="0"/>
              <a:t> </a:t>
            </a:r>
            <a:r>
              <a:rPr dirty="0"/>
              <a:t>выявляемые</a:t>
            </a:r>
            <a:r>
              <a:rPr spc="-50" dirty="0"/>
              <a:t> </a:t>
            </a:r>
            <a:r>
              <a:rPr dirty="0" err="1"/>
              <a:t>при</a:t>
            </a:r>
            <a:r>
              <a:rPr spc="-45" dirty="0"/>
              <a:t> </a:t>
            </a:r>
            <a:r>
              <a:rPr spc="-10" dirty="0" err="1"/>
              <a:t>осуществлении</a:t>
            </a:r>
            <a:r>
              <a:rPr lang="ru-RU" spc="-10" dirty="0"/>
              <a:t> скупки,</a:t>
            </a:r>
            <a:r>
              <a:rPr spc="-45" dirty="0"/>
              <a:t> </a:t>
            </a:r>
            <a:r>
              <a:rPr spc="-10" dirty="0"/>
              <a:t>купли-</a:t>
            </a:r>
            <a:r>
              <a:rPr dirty="0"/>
              <a:t>продажи</a:t>
            </a:r>
            <a:r>
              <a:rPr spc="-45" dirty="0"/>
              <a:t> </a:t>
            </a:r>
            <a:r>
              <a:rPr spc="-10" dirty="0"/>
              <a:t>драгоценных </a:t>
            </a:r>
            <a:r>
              <a:rPr dirty="0"/>
              <a:t>металлов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драгоценных</a:t>
            </a:r>
            <a:r>
              <a:rPr spc="-40" dirty="0"/>
              <a:t> </a:t>
            </a:r>
            <a:r>
              <a:rPr dirty="0"/>
              <a:t>камней,</a:t>
            </a:r>
            <a:r>
              <a:rPr spc="-40" dirty="0"/>
              <a:t> </a:t>
            </a:r>
            <a:r>
              <a:rPr dirty="0"/>
              <a:t>ювелирных</a:t>
            </a:r>
            <a:r>
              <a:rPr spc="-40" dirty="0"/>
              <a:t> </a:t>
            </a:r>
            <a:r>
              <a:rPr dirty="0"/>
              <a:t>изделий</a:t>
            </a:r>
            <a:r>
              <a:rPr spc="-40" dirty="0"/>
              <a:t> </a:t>
            </a:r>
            <a:r>
              <a:rPr dirty="0"/>
              <a:t>из</a:t>
            </a:r>
            <a:r>
              <a:rPr spc="-40" dirty="0"/>
              <a:t> </a:t>
            </a:r>
            <a:r>
              <a:rPr dirty="0"/>
              <a:t>них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(или)</a:t>
            </a:r>
            <a:r>
              <a:rPr spc="-40" dirty="0"/>
              <a:t> </a:t>
            </a:r>
            <a:r>
              <a:rPr dirty="0"/>
              <a:t>лома</a:t>
            </a:r>
            <a:r>
              <a:rPr spc="-40" dirty="0"/>
              <a:t> </a:t>
            </a:r>
            <a:r>
              <a:rPr dirty="0"/>
              <a:t>таких</a:t>
            </a:r>
            <a:r>
              <a:rPr spc="-35" dirty="0"/>
              <a:t> </a:t>
            </a:r>
            <a:r>
              <a:rPr dirty="0"/>
              <a:t>изделий</a:t>
            </a:r>
            <a:r>
              <a:rPr spc="-45" dirty="0"/>
              <a:t> </a:t>
            </a:r>
            <a:r>
              <a:rPr dirty="0"/>
              <a:t>(код</a:t>
            </a:r>
            <a:r>
              <a:rPr spc="-40" dirty="0"/>
              <a:t> </a:t>
            </a:r>
            <a:r>
              <a:rPr spc="-25" dirty="0"/>
              <a:t>38)</a:t>
            </a:r>
            <a:r>
              <a:rPr lang="ru-RU" spc="-2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endParaRPr spc="-25"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5037449"/>
              </p:ext>
            </p:extLst>
          </p:nvPr>
        </p:nvGraphicFramePr>
        <p:xfrm>
          <a:off x="277735" y="2367979"/>
          <a:ext cx="11665585" cy="357562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8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6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762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01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Систематическое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приобретение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физическим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лицом</a:t>
                      </a:r>
                      <a:r>
                        <a:rPr sz="1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нескольких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ювелирных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бытовых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(или)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(однотипных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изделий)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и/или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сертифицированных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камней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6799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Отклонение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стоимости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бытовых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лома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отходов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рамках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договора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чем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процентов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сторону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повышения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сторону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понижения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от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уровня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рыночных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цен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3500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Получение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партии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(партий)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(или)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бытовых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возможно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фальшивыми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оттисками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пробирных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клейм,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незарегистрированными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оттисками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именников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производителей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(или)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оттисков государственных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пробирных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клейм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7213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Приобретение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юридическим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лицом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производителем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ювелирной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продукции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минерального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сырья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у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организаций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(или)</a:t>
                      </a:r>
                      <a:r>
                        <a:rPr sz="14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старательских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артелей,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осуществляющих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добычу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металлов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5849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Приобретение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юридическим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лицом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производителем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продукции,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осуществляющим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деятельность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огранке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камней,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алмазного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сырья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сыром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(не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обработанном)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виде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3809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6388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Приобретение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юридическим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лицом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ограненных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(за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исключением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бриллиантов),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добывающихся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территории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Российской</a:t>
                      </a:r>
                      <a:r>
                        <a:rPr sz="1400" spc="-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Федерации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7DC1B38-BFA9-6D25-9816-32C55738433C}"/>
              </a:ext>
            </a:extLst>
          </p:cNvPr>
          <p:cNvSpPr txBox="1"/>
          <p:nvPr/>
        </p:nvSpPr>
        <p:spPr>
          <a:xfrm>
            <a:off x="277735" y="6019800"/>
            <a:ext cx="1165415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 структур наименования, служебной и информационной частей ФЭС, описание кодов признаков, указывающих на необычный характер операций (сделок), и требования к технологическим электронным документам, направление которых регламентировано Особенностями представления в Федеральную службу по финансовому мониторингу информации, предусмотренной Федеральным законом от 7 августа 2001 г. N 115-ФЗ "О противодействии легализации (отмыванию) доходов, полученных преступным путем, и финансированию терроризма", утвержденными приказом Федеральной службы по финансовому мониторингу от 8 февраля 2022 г. № 18»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7169" y="1640560"/>
            <a:ext cx="10165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Признаки</a:t>
            </a:r>
            <a:r>
              <a:rPr spc="-50" dirty="0"/>
              <a:t> </a:t>
            </a:r>
            <a:r>
              <a:rPr dirty="0"/>
              <a:t>необычных</a:t>
            </a:r>
            <a:r>
              <a:rPr spc="-45" dirty="0"/>
              <a:t> </a:t>
            </a:r>
            <a:r>
              <a:rPr dirty="0"/>
              <a:t>операций</a:t>
            </a:r>
            <a:r>
              <a:rPr spc="-45" dirty="0"/>
              <a:t> </a:t>
            </a:r>
            <a:r>
              <a:rPr dirty="0"/>
              <a:t>(сделок),</a:t>
            </a:r>
            <a:r>
              <a:rPr spc="-45" dirty="0"/>
              <a:t> </a:t>
            </a:r>
            <a:r>
              <a:rPr dirty="0"/>
              <a:t>выявляемые</a:t>
            </a:r>
            <a:r>
              <a:rPr spc="-50" dirty="0"/>
              <a:t> </a:t>
            </a:r>
            <a:r>
              <a:rPr dirty="0"/>
              <a:t>при</a:t>
            </a:r>
            <a:r>
              <a:rPr spc="-45" dirty="0"/>
              <a:t> </a:t>
            </a:r>
            <a:r>
              <a:rPr spc="-10" dirty="0"/>
              <a:t>осуществлении</a:t>
            </a:r>
            <a:r>
              <a:rPr spc="-45" dirty="0"/>
              <a:t> </a:t>
            </a:r>
            <a:r>
              <a:rPr spc="-10" dirty="0"/>
              <a:t>купли-</a:t>
            </a:r>
            <a:r>
              <a:rPr dirty="0"/>
              <a:t>продажи</a:t>
            </a:r>
            <a:r>
              <a:rPr spc="-45" dirty="0"/>
              <a:t> </a:t>
            </a:r>
            <a:r>
              <a:rPr spc="-10" dirty="0"/>
              <a:t>драгоценных </a:t>
            </a:r>
            <a:r>
              <a:rPr dirty="0"/>
              <a:t>металлов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драгоценных</a:t>
            </a:r>
            <a:r>
              <a:rPr spc="-40" dirty="0"/>
              <a:t> </a:t>
            </a:r>
            <a:r>
              <a:rPr dirty="0"/>
              <a:t>камней,</a:t>
            </a:r>
            <a:r>
              <a:rPr spc="-40" dirty="0"/>
              <a:t> </a:t>
            </a:r>
            <a:r>
              <a:rPr dirty="0"/>
              <a:t>ювелирных</a:t>
            </a:r>
            <a:r>
              <a:rPr spc="-40" dirty="0"/>
              <a:t> </a:t>
            </a:r>
            <a:r>
              <a:rPr dirty="0"/>
              <a:t>изделий</a:t>
            </a:r>
            <a:r>
              <a:rPr spc="-40" dirty="0"/>
              <a:t> </a:t>
            </a:r>
            <a:r>
              <a:rPr dirty="0"/>
              <a:t>из</a:t>
            </a:r>
            <a:r>
              <a:rPr spc="-40" dirty="0"/>
              <a:t> </a:t>
            </a:r>
            <a:r>
              <a:rPr dirty="0"/>
              <a:t>них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(или)</a:t>
            </a:r>
            <a:r>
              <a:rPr spc="-40" dirty="0"/>
              <a:t> </a:t>
            </a:r>
            <a:r>
              <a:rPr dirty="0"/>
              <a:t>лома</a:t>
            </a:r>
            <a:r>
              <a:rPr spc="-40" dirty="0"/>
              <a:t> </a:t>
            </a:r>
            <a:r>
              <a:rPr dirty="0"/>
              <a:t>таких</a:t>
            </a:r>
            <a:r>
              <a:rPr spc="-35" dirty="0"/>
              <a:t> </a:t>
            </a:r>
            <a:r>
              <a:rPr dirty="0"/>
              <a:t>изделий</a:t>
            </a:r>
            <a:r>
              <a:rPr spc="-45" dirty="0"/>
              <a:t> </a:t>
            </a:r>
            <a:r>
              <a:rPr dirty="0"/>
              <a:t>(код</a:t>
            </a:r>
            <a:r>
              <a:rPr spc="-40" dirty="0"/>
              <a:t> </a:t>
            </a:r>
            <a:r>
              <a:rPr spc="-25" dirty="0"/>
              <a:t>38)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88832" y="2563279"/>
          <a:ext cx="11654155" cy="38931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6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09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Неисполнение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клиентом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обязанности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постановке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специальный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учет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Федеральной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пробирной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палате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1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306070">
                        <a:lnSpc>
                          <a:spcPct val="100000"/>
                        </a:lnSpc>
                        <a:spcBef>
                          <a:spcPts val="620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Перечисление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поручению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сдатчика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денежных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средств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скупленные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металлы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камни,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другие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изделия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них,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лом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таких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счета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третьих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лиц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787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0223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Попытка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предложение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клиента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совершить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операцию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(сделку)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направления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информации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факту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оборота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продукции,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ювелирных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государственную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интегрированную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информационную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систему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сфере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контроля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за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оборотом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драгоценных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всех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этапах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этого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оборота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42481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Попытка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предложение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клиента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совершить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операцию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(сделку)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ювелирными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другими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изделиями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(или)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камней,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имеющими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бирки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ярлыка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нанесенными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двухмерным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штриховым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кодом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уникальным идентификационным</a:t>
                      </a:r>
                      <a:r>
                        <a:rPr sz="14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номером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424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2254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Попытка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предложение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клиента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совершить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операцию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(сделку)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драгоценными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камнями,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чьи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классификационные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характеристики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определены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либо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определены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полностью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соответствии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нормативными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техническими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документами,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действующими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качестве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единых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таможенной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территории Евразийского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экономического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союза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целей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 определения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классификационных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стоимостных характеристик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камней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08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8223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Попытка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предложение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(физического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лица)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совершить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0" dirty="0">
                          <a:latin typeface="Times New Roman"/>
                          <a:cs typeface="Times New Roman"/>
                        </a:rPr>
                        <a:t>организацией-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скупщиком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сделку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металлами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камнями,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подлежащими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скупке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3052" y="1447800"/>
            <a:ext cx="10165715" cy="928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0"/>
              </a:spcBef>
            </a:pPr>
            <a:r>
              <a:rPr dirty="0"/>
              <a:t>Признаки</a:t>
            </a:r>
            <a:r>
              <a:rPr spc="-50" dirty="0"/>
              <a:t> </a:t>
            </a:r>
            <a:r>
              <a:rPr dirty="0"/>
              <a:t>необычных</a:t>
            </a:r>
            <a:r>
              <a:rPr spc="-45" dirty="0"/>
              <a:t> </a:t>
            </a:r>
            <a:r>
              <a:rPr dirty="0"/>
              <a:t>операций</a:t>
            </a:r>
            <a:r>
              <a:rPr spc="-45" dirty="0"/>
              <a:t> </a:t>
            </a:r>
            <a:r>
              <a:rPr dirty="0"/>
              <a:t>(сделок),</a:t>
            </a:r>
            <a:r>
              <a:rPr spc="-45" dirty="0"/>
              <a:t> </a:t>
            </a:r>
            <a:r>
              <a:rPr dirty="0"/>
              <a:t>выявляемые</a:t>
            </a:r>
            <a:r>
              <a:rPr spc="-50" dirty="0"/>
              <a:t> </a:t>
            </a:r>
            <a:r>
              <a:rPr dirty="0"/>
              <a:t>при</a:t>
            </a:r>
            <a:r>
              <a:rPr spc="-45" dirty="0"/>
              <a:t> </a:t>
            </a:r>
            <a:r>
              <a:rPr spc="-10" dirty="0"/>
              <a:t>осуществлении</a:t>
            </a:r>
            <a:r>
              <a:rPr spc="-45" dirty="0"/>
              <a:t> </a:t>
            </a:r>
            <a:r>
              <a:rPr spc="-10" dirty="0"/>
              <a:t>купли-</a:t>
            </a:r>
            <a:r>
              <a:rPr dirty="0"/>
              <a:t>продажи</a:t>
            </a:r>
            <a:r>
              <a:rPr spc="-45" dirty="0"/>
              <a:t> </a:t>
            </a:r>
            <a:r>
              <a:rPr spc="-10" dirty="0"/>
              <a:t>драгоценных </a:t>
            </a:r>
            <a:r>
              <a:rPr dirty="0"/>
              <a:t>металлов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драгоценных</a:t>
            </a:r>
            <a:r>
              <a:rPr spc="-40" dirty="0"/>
              <a:t> </a:t>
            </a:r>
            <a:r>
              <a:rPr dirty="0"/>
              <a:t>камней,</a:t>
            </a:r>
            <a:r>
              <a:rPr spc="-40" dirty="0"/>
              <a:t> </a:t>
            </a:r>
            <a:r>
              <a:rPr dirty="0"/>
              <a:t>ювелирных</a:t>
            </a:r>
            <a:r>
              <a:rPr spc="-40" dirty="0"/>
              <a:t> </a:t>
            </a:r>
            <a:r>
              <a:rPr dirty="0"/>
              <a:t>изделий</a:t>
            </a:r>
            <a:r>
              <a:rPr spc="-40" dirty="0"/>
              <a:t> </a:t>
            </a:r>
            <a:r>
              <a:rPr dirty="0"/>
              <a:t>из</a:t>
            </a:r>
            <a:r>
              <a:rPr spc="-40" dirty="0"/>
              <a:t> </a:t>
            </a:r>
            <a:r>
              <a:rPr dirty="0"/>
              <a:t>них</a:t>
            </a:r>
            <a:r>
              <a:rPr spc="-40" dirty="0"/>
              <a:t> </a:t>
            </a:r>
            <a:r>
              <a:rPr dirty="0"/>
              <a:t>и</a:t>
            </a:r>
            <a:r>
              <a:rPr spc="-40" dirty="0"/>
              <a:t> </a:t>
            </a:r>
            <a:r>
              <a:rPr dirty="0"/>
              <a:t>(или)</a:t>
            </a:r>
            <a:r>
              <a:rPr spc="-40" dirty="0"/>
              <a:t> </a:t>
            </a:r>
            <a:r>
              <a:rPr dirty="0"/>
              <a:t>лома</a:t>
            </a:r>
            <a:r>
              <a:rPr spc="-40" dirty="0"/>
              <a:t> </a:t>
            </a:r>
            <a:r>
              <a:rPr dirty="0"/>
              <a:t>таких</a:t>
            </a:r>
            <a:r>
              <a:rPr spc="-35" dirty="0"/>
              <a:t> </a:t>
            </a:r>
            <a:r>
              <a:rPr dirty="0"/>
              <a:t>изделий</a:t>
            </a:r>
            <a:r>
              <a:rPr spc="-45" dirty="0"/>
              <a:t> </a:t>
            </a:r>
            <a:r>
              <a:rPr dirty="0"/>
              <a:t>(код</a:t>
            </a:r>
            <a:r>
              <a:rPr spc="-40" dirty="0"/>
              <a:t> </a:t>
            </a:r>
            <a:r>
              <a:rPr spc="-25" dirty="0"/>
              <a:t>38)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792914"/>
              </p:ext>
            </p:extLst>
          </p:nvPr>
        </p:nvGraphicFramePr>
        <p:xfrm>
          <a:off x="268921" y="2108745"/>
          <a:ext cx="11654155" cy="4368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523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332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3816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Однократная сдача в скупку физическим лицом ювелирных и других изделий из драгоценных металлов и (или) драгоценных камней в</a:t>
                      </a:r>
                      <a:b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</a:b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количестве 10 и более единиц</a:t>
                      </a: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621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lang="ru-RU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3817</a:t>
                      </a:r>
                      <a:endParaRPr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400" b="0" i="0" u="none" strike="noStrike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Совершение сделки по продаже (передаче) организацией-скупщиком организации-переработчику для переработки или аффинажной организации для аффинажа монет из драгоценных металлов, если их рыночная стоимость выше стоимости драгоценных металлов, из которых они изготовлены, если их рыночная стоимость на 20% и более превышает стоимость драгоценного металла из которых они изготовлены</a:t>
                      </a: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5334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3918114"/>
                  </a:ext>
                </a:extLst>
              </a:tr>
              <a:tr h="59035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3818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357505" algn="just">
                        <a:lnSpc>
                          <a:spcPct val="100000"/>
                        </a:lnSpc>
                        <a:spcBef>
                          <a:spcPts val="625"/>
                        </a:spcBef>
                      </a:pP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Многократная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(3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более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раз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год)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сдача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физическим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лицом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комиссию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других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изделий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(или)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камней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без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оттисков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государственных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пробирных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клейм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793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33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3819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spc="-1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Перечисление по поручению комитента денежных средств за реализованные драгоценные металлы и драгоценные камни, ювелирные и другие</a:t>
                      </a:r>
                      <a:br>
                        <a:rPr lang="ru-RU" sz="1400" spc="-1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</a:br>
                      <a:r>
                        <a:rPr lang="ru-RU" sz="1400" spc="-1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Times New Roman"/>
                        </a:rPr>
                        <a:t>  изделия из драгоценных металлов и (или) драгоценных камней и лом таких изделий на счета третьих лиц</a:t>
                      </a: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9997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3820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45021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Попытка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или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предложение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клиента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совершить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операцию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(сделку)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мерными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(или)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стандартными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слитками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аффинированных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драгоценных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металлов,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паспорта,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сертификаты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которых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не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нанесены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двухмерный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штриховой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код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уникальный</a:t>
                      </a:r>
                      <a:r>
                        <a:rPr sz="14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идентификационный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номер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сочетании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номером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слитка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9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6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b="1" spc="-20" dirty="0">
                          <a:latin typeface="Times New Roman"/>
                          <a:cs typeface="Times New Roman"/>
                        </a:rPr>
                        <a:t>3899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31432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Иные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признаки,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свидетельствующие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возможном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осуществлении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легализации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(отмывания)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доходов,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полученных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преступным</a:t>
                      </a:r>
                      <a:r>
                        <a:rPr sz="14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путем,</a:t>
                      </a:r>
                      <a:r>
                        <a:rPr sz="14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или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финансировании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терроризма,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при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совершении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операций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(сделок)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металлами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драгоценными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камнями,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ювелирными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5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иными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изделиями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из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них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лома</a:t>
                      </a:r>
                      <a:r>
                        <a:rPr sz="14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dirty="0">
                          <a:latin typeface="Times New Roman"/>
                          <a:cs typeface="Times New Roman"/>
                        </a:rPr>
                        <a:t>таких</a:t>
                      </a:r>
                      <a:r>
                        <a:rPr sz="14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spc="-10" dirty="0">
                          <a:latin typeface="Times New Roman"/>
                          <a:cs typeface="Times New Roman"/>
                        </a:rPr>
                        <a:t>изделий</a:t>
                      </a:r>
                      <a:endParaRPr sz="14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533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6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1084</Words>
  <Application>Microsoft Office PowerPoint</Application>
  <PresentationFormat>Широкоэкранный</PresentationFormat>
  <Paragraphs>62</Paragraphs>
  <Slides>8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Tahoma</vt:lpstr>
      <vt:lpstr>Times New Roman</vt:lpstr>
      <vt:lpstr>Office Theme</vt:lpstr>
      <vt:lpstr>Памятка</vt:lpstr>
      <vt:lpstr>Сообщение о подозрительной операции (СПО)</vt:lpstr>
      <vt:lpstr>Выявление СПО</vt:lpstr>
      <vt:lpstr>Сроки направления СПО в Росфинмониторинг</vt:lpstr>
      <vt:lpstr>Отказ в совершении операции</vt:lpstr>
      <vt:lpstr>Признаки необычных операций (сделок), выявляемые при осуществлении скупки, купли-продажи драгоценных металлов и драгоценных камней, ювелирных изделий из них и (или) лома таких изделий (код 38)*</vt:lpstr>
      <vt:lpstr>Признаки необычных операций (сделок), выявляемые при осуществлении купли-продажи драгоценных металлов и драгоценных камней, ювелирных изделий из них и (или) лома таких изделий (код 38)</vt:lpstr>
      <vt:lpstr>Признаки необычных операций (сделок), выявляемые при осуществлении купли-продажи драгоценных металлов и драгоценных камней, ювелирных изделий из них и (или) лома таких изделий (код 38)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Панкратов Михаил</dc:creator>
  <cp:lastModifiedBy>Панкратов Михаил</cp:lastModifiedBy>
  <cp:revision>5</cp:revision>
  <dcterms:created xsi:type="dcterms:W3CDTF">2026-04-02T09:17:39Z</dcterms:created>
  <dcterms:modified xsi:type="dcterms:W3CDTF">2026-04-03T07:08:38Z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2025-12-09T00:00:00Z</vt:filetime>
  </property>
  <property fmtid="{D5CDD505-2E9C-101B-9397-08002B2CF9AE}" pid="3" name="Creator">
    <vt:lpwstr>www.smallpdf.com</vt:lpwstr>
  </property>
  <property fmtid="{D5CDD505-2E9C-101B-9397-08002B2CF9AE}" pid="4" name="LastSaved">
    <vt:filetime>2026-04-02T00:00:00Z</vt:filetime>
  </property>
  <property fmtid="{D5CDD505-2E9C-101B-9397-08002B2CF9AE}" pid="5" name="Producer">
    <vt:lpwstr>3-Heights(TM) PDF Security Shell 4.8.25.2 (http://www.pdf-tools.com)</vt:lpwstr>
  </property>
</Properties>
</file>