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Masters/slideMaster2.xml" ContentType="application/vnd.openxmlformats-officedocument.presentationml.slideMaster+xml"/>
  <Override PartName="/ppt/theme/theme2.xml" ContentType="application/vnd.openxmlformats-officedocument.theme+xml"/>
  <Override PartName="/ppt/slides/slide8.xml" ContentType="application/vnd.openxmlformats-officedocument.presentationml.slide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docProps/custom.xml" ContentType="application/vnd.openxmlformats-officedocument.custom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sldMasterIdLst>
    <p:sldMasterId id="2147483648" r:id="rId1"/>
    <p:sldMasterId id="2147483661" r:id="rId2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110" d="100"/>
          <a:sy n="110" d="100"/>
        </p:scale>
        <p:origin x="594" y="108"/>
      </p:cViewPr>
      <p:guideLst>
        <p:guide pos="2160" orient="horz"/>
        <p:guide pos="288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theme" Target="theme/theme1.xml"/><Relationship Id="rId4" Type="http://schemas.openxmlformats.org/officeDocument/2006/relationships/theme" Target="theme/theme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presProps" Target="presProps.xml" /><Relationship Id="rId19" Type="http://schemas.openxmlformats.org/officeDocument/2006/relationships/tableStyles" Target="tableStyles.xml" /><Relationship Id="rId20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x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36000" tIns="36000" rIns="36000" bIns="36000" anchor="ctr">
            <a:sp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</p:spPr>
        <p:txBody>
          <a:bodyPr lIns="36000" tIns="36000" rIns="36000" bIns="36000" anchor="ctr">
            <a:spAutoFit/>
          </a:bodyPr>
          <a:lstStyle/>
          <a:p>
            <a:pPr algn="ctr"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36000" tIns="36000" rIns="36000" bIns="36000" anchor="ctr">
            <a:sp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36000" tIns="36000" rIns="36000" bIns="36000" anchor="ctr">
            <a:sp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36000" tIns="36000" rIns="36000" bIns="36000" anchor="ctr">
            <a:sp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nly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 bwMode="auto">
          <a:xfrm>
            <a:off x="1523880" y="1122480"/>
            <a:ext cx="9143640" cy="11066760"/>
          </a:xfrm>
          <a:prstGeom prst="rect">
            <a:avLst/>
          </a:prstGeom>
        </p:spPr>
        <p:txBody>
          <a:bodyPr lIns="36000" tIns="36000" rIns="36000" bIns="36000" anchor="ctr">
            <a:spAutoFit/>
          </a:bodyPr>
          <a:lstStyle/>
          <a:p>
            <a:pPr algn="ctr"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AndObj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36000" tIns="36000" rIns="36000" bIns="36000" anchor="ctr">
            <a:sp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AndTwoObj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36000" tIns="36000" rIns="36000" bIns="36000" anchor="ctr">
            <a:sp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OverTx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36000" tIns="36000" rIns="36000" bIns="36000" anchor="ctr">
            <a:sp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verTx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36000" tIns="36000" rIns="36000" bIns="36000" anchor="ctr">
            <a:sp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fourObj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36000" tIns="36000" rIns="36000" bIns="36000" anchor="ctr">
            <a:sp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36000" tIns="36000" rIns="36000" bIns="36000" anchor="ctr">
            <a:sp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353304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 bwMode="auto">
          <a:xfrm>
            <a:off x="4319640" y="1604520"/>
            <a:ext cx="353304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 bwMode="auto">
          <a:xfrm>
            <a:off x="8029800" y="1604520"/>
            <a:ext cx="353304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353304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 bwMode="auto">
          <a:xfrm>
            <a:off x="4319640" y="3682080"/>
            <a:ext cx="353304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 bwMode="auto">
          <a:xfrm>
            <a:off x="8029800" y="3682080"/>
            <a:ext cx="353304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x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36000" tIns="36000" rIns="36000" bIns="36000" anchor="ctr">
            <a:sp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</p:spPr>
        <p:txBody>
          <a:bodyPr lIns="36000" tIns="36000" rIns="36000" bIns="36000" anchor="ctr">
            <a:spAutoFit/>
          </a:bodyPr>
          <a:lstStyle/>
          <a:p>
            <a:pPr algn="ctr"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36000" tIns="36000" rIns="36000" bIns="36000" anchor="ctr">
            <a:sp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36000" tIns="36000" rIns="36000" bIns="36000" anchor="ctr">
            <a:sp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36000" tIns="36000" rIns="36000" bIns="36000" anchor="ctr">
            <a:sp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nly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 bwMode="auto">
          <a:xfrm>
            <a:off x="1523880" y="1122480"/>
            <a:ext cx="9143640" cy="11066760"/>
          </a:xfrm>
          <a:prstGeom prst="rect">
            <a:avLst/>
          </a:prstGeom>
        </p:spPr>
        <p:txBody>
          <a:bodyPr lIns="36000" tIns="36000" rIns="36000" bIns="36000" anchor="ctr">
            <a:spAutoFit/>
          </a:bodyPr>
          <a:lstStyle/>
          <a:p>
            <a:pPr algn="ctr">
              <a:defRPr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AndObj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36000" tIns="36000" rIns="36000" bIns="36000" anchor="ctr">
            <a:sp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AndTwoObj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36000" tIns="36000" rIns="36000" bIns="36000" anchor="ctr">
            <a:sp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OverTx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36000" tIns="36000" rIns="36000" bIns="36000" anchor="ctr">
            <a:sp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verTx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36000" tIns="36000" rIns="36000" bIns="36000" anchor="ctr">
            <a:sp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fourObj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36000" tIns="36000" rIns="36000" bIns="36000" anchor="ctr">
            <a:sp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lIns="36000" tIns="36000" rIns="36000" bIns="36000" anchor="ctr">
            <a:spAutoFit/>
          </a:bodyPr>
          <a:lstStyle/>
          <a:p>
            <a:pPr>
              <a:defRPr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353304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 bwMode="auto">
          <a:xfrm>
            <a:off x="4319640" y="1604520"/>
            <a:ext cx="353304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 bwMode="auto">
          <a:xfrm>
            <a:off x="8029800" y="1604520"/>
            <a:ext cx="353304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353304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 bwMode="auto">
          <a:xfrm>
            <a:off x="4319640" y="3682080"/>
            <a:ext cx="353304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 bwMode="auto">
          <a:xfrm>
            <a:off x="8029800" y="3682080"/>
            <a:ext cx="3533040" cy="189684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>
              <a:defRPr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_rels/slideMaster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 bwMode="auto"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6000" b="0" strike="noStrike" spc="-1">
                <a:solidFill>
                  <a:srgbClr val="000000"/>
                </a:solidFill>
                <a:latin typeface="Calibri Light"/>
                <a:ea typeface="Arial"/>
              </a:rPr>
              <a:t>Образец заголовка</a:t>
            </a:r>
            <a:endParaRPr lang="ru-RU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 bwMode="auto"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defRPr/>
            </a:pPr>
            <a:fld id="{35CB31BB-D370-4991-B84E-561E2B49E500}" type="datetime">
              <a:rPr lang="ru-RU" sz="1200" b="0" strike="noStrike" spc="-1">
                <a:solidFill>
                  <a:srgbClr val="8B8B8B"/>
                </a:solidFill>
                <a:latin typeface="Calibri"/>
                <a:ea typeface="Arial"/>
              </a:rPr>
              <a:t/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 bwMode="auto"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defRPr/>
            </a:pPr>
            <a:endParaRPr lang="ru-RU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 bwMode="auto"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9861F9A1-4031-4E89-9753-CC07A7E5AA21}" type="slidenum">
              <a:rPr lang="ru-RU" sz="1200" b="0" strike="noStrike" spc="-1">
                <a:solidFill>
                  <a:srgbClr val="8B8B8B"/>
                </a:solidFill>
                <a:latin typeface="Calibri"/>
                <a:ea typeface="Arial"/>
              </a:rPr>
              <a:t/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</p:spPr>
        <p:txBody>
          <a:bodyPr lIns="36000" tIns="36000" rIns="36000" bIns="3600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/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  <a:endParaRPr/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  <a:endParaRPr/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  <a:endParaRPr/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  <a:endParaRPr/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  <a:endParaRPr/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 bwMode="auto"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  <a:ea typeface="Arial"/>
              </a:rPr>
              <a:t>Click to edit Master title style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 bwMode="auto"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Arial"/>
              </a:rPr>
              <a:t>Click to edit Master text styles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  <a:ea typeface="Arial"/>
              </a:rPr>
              <a:t>Second level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  <a:ea typeface="Arial"/>
              </a:rPr>
              <a:t>Third level</a:t>
            </a:r>
            <a:endParaRPr lang="ru-RU" sz="2000" b="0" strike="noStrike" spc="-1">
              <a:solidFill>
                <a:srgbClr val="000000"/>
              </a:solidFill>
              <a:latin typeface="Calibri"/>
            </a:endParaRP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Arial"/>
              </a:rPr>
              <a:t>Fourth level</a:t>
            </a: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  <a:ea typeface="Arial"/>
              </a:rPr>
              <a:t>Fifth level</a:t>
            </a: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 bwMode="auto"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defRPr/>
            </a:pPr>
            <a:fld id="{5884F8E9-F022-4148-B10F-98804D48C132}" type="datetime">
              <a:rPr lang="ru-RU" sz="1200" b="0" strike="noStrike" spc="-1">
                <a:solidFill>
                  <a:srgbClr val="8B8B8B"/>
                </a:solidFill>
                <a:latin typeface="Calibri"/>
                <a:ea typeface="Arial"/>
              </a:rPr>
              <a:t/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 bwMode="auto"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defRPr/>
            </a:pPr>
            <a:endParaRPr lang="ru-RU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 bwMode="auto"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AC136E89-ADC8-42CE-B536-E306FE1087FD}" type="slidenum">
              <a:rPr lang="ru-RU" sz="1200" b="0" strike="noStrike" spc="-1">
                <a:solidFill>
                  <a:srgbClr val="8B8B8B"/>
                </a:solidFill>
                <a:latin typeface="Calibri"/>
                <a:ea typeface="Arial"/>
              </a:rPr>
              <a:t/>
            </a:fld>
            <a:endParaRPr lang="ru-RU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 bwMode="auto">
          <a:xfrm>
            <a:off x="47328" y="1296382"/>
            <a:ext cx="12192000" cy="5565810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9" name="CustomShape 2"/>
          <p:cNvSpPr/>
          <p:nvPr/>
        </p:nvSpPr>
        <p:spPr bwMode="auto">
          <a:xfrm>
            <a:off x="829008" y="1385195"/>
            <a:ext cx="10647717" cy="3565079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endParaRPr lang="ru-RU" sz="3200" b="0" strike="noStrike" spc="-1">
              <a:solidFill>
                <a:srgbClr val="002060"/>
              </a:solidFill>
              <a:latin typeface="Calibri"/>
              <a:cs typeface="Calibri"/>
            </a:endParaRPr>
          </a:p>
          <a:p>
            <a:pPr algn="ctr">
              <a:defRPr/>
            </a:pPr>
            <a:r>
              <a:rPr sz="2800" b="1" i="0" u="none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Правоприменительная практика по ч. 2 ст. 15.27 КоАП РФ в части квалификации правонарушений по факту непредставления сведений об операциях, в отношении которых у сотрудников организации, осуществляющей операции с денежными средствами или иным имуществом, возникают подозрения, что они осуществляются в целях легализации (отмывания) доходов, полученных преступным путем, или финансирования терроризма</a:t>
            </a:r>
            <a:endParaRPr lang="ru-RU" sz="3200" b="1">
              <a:solidFill>
                <a:srgbClr val="002060"/>
              </a:solidFill>
              <a:latin typeface="Calibri"/>
              <a:cs typeface="Calibri"/>
            </a:endParaRPr>
          </a:p>
        </p:txBody>
      </p:sp>
      <p:sp>
        <p:nvSpPr>
          <p:cNvPr id="90" name="CustomShape 3"/>
          <p:cNvSpPr/>
          <p:nvPr/>
        </p:nvSpPr>
        <p:spPr bwMode="auto">
          <a:xfrm>
            <a:off x="635940" y="6165304"/>
            <a:ext cx="10783079" cy="45360"/>
          </a:xfrm>
          <a:prstGeom prst="rect">
            <a:avLst/>
          </a:prstGeom>
          <a:solidFill>
            <a:srgbClr val="C7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91" name="Рисунок 7"/>
          <p:cNvPicPr/>
          <p:nvPr/>
        </p:nvPicPr>
        <p:blipFill>
          <a:blip r:embed="rId2"/>
          <a:stretch/>
        </p:blipFill>
        <p:spPr bwMode="auto">
          <a:xfrm>
            <a:off x="343800" y="239760"/>
            <a:ext cx="869760" cy="869760"/>
          </a:xfrm>
          <a:prstGeom prst="rect">
            <a:avLst/>
          </a:prstGeom>
          <a:ln>
            <a:noFill/>
          </a:ln>
        </p:spPr>
      </p:pic>
      <p:sp>
        <p:nvSpPr>
          <p:cNvPr id="92" name="CustomShape 4"/>
          <p:cNvSpPr/>
          <p:nvPr/>
        </p:nvSpPr>
        <p:spPr bwMode="auto">
          <a:xfrm>
            <a:off x="1297440" y="412920"/>
            <a:ext cx="2297520" cy="51660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400" b="1" strike="noStrike" spc="-1">
                <a:solidFill>
                  <a:srgbClr val="000000"/>
                </a:solidFill>
                <a:latin typeface="PT Serif Caption"/>
                <a:ea typeface="Arial"/>
              </a:rPr>
              <a:t>ФЕДЕРАЛЬНАЯ ПРОБИРНАЯ ПАЛАТА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94" name="Line 6"/>
          <p:cNvSpPr/>
          <p:nvPr/>
        </p:nvSpPr>
        <p:spPr bwMode="auto">
          <a:xfrm>
            <a:off x="3714480" y="372960"/>
            <a:ext cx="0" cy="603000"/>
          </a:xfrm>
          <a:prstGeom prst="line">
            <a:avLst/>
          </a:prstGeom>
          <a:ln>
            <a:solidFill>
              <a:srgbClr val="F1F1F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5" name="CustomShape 7"/>
          <p:cNvSpPr/>
          <p:nvPr/>
        </p:nvSpPr>
        <p:spPr bwMode="auto">
          <a:xfrm>
            <a:off x="3834000" y="420840"/>
            <a:ext cx="2193480" cy="4100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050" b="0" strike="noStrike" spc="-1">
                <a:solidFill>
                  <a:srgbClr val="000000"/>
                </a:solidFill>
                <a:latin typeface="PT Serif Caption"/>
                <a:ea typeface="Arial"/>
              </a:rPr>
              <a:t>Осуществляем пробирный</a:t>
            </a:r>
            <a:endParaRPr lang="ru-RU" sz="1050" b="0" strike="noStrike" spc="-1">
              <a:latin typeface="Arial"/>
            </a:endParaRPr>
          </a:p>
          <a:p>
            <a:pPr>
              <a:lnSpc>
                <a:spcPct val="100000"/>
              </a:lnSpc>
              <a:defRPr/>
            </a:pPr>
            <a:r>
              <a:rPr lang="ru-RU" sz="1050" b="0" strike="noStrike" spc="-1">
                <a:solidFill>
                  <a:srgbClr val="000000"/>
                </a:solidFill>
                <a:latin typeface="PT Serif Caption"/>
                <a:ea typeface="Arial"/>
              </a:rPr>
              <a:t>надзор с 1700 года</a:t>
            </a:r>
            <a:endParaRPr lang="ru-RU" sz="105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3656013" name="CustomShape 1"/>
          <p:cNvSpPr/>
          <p:nvPr/>
        </p:nvSpPr>
        <p:spPr bwMode="auto">
          <a:xfrm>
            <a:off x="-68040" y="0"/>
            <a:ext cx="1218960" cy="6857640"/>
          </a:xfrm>
          <a:prstGeom prst="rect">
            <a:avLst/>
          </a:prstGeom>
          <a:solidFill>
            <a:srgbClr val="1532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895556605" name="Google Shape;58;p13"/>
          <p:cNvPicPr/>
          <p:nvPr/>
        </p:nvPicPr>
        <p:blipFill>
          <a:blip r:embed="rId2"/>
          <a:stretch/>
        </p:blipFill>
        <p:spPr bwMode="auto">
          <a:xfrm>
            <a:off x="263880" y="209160"/>
            <a:ext cx="659160" cy="659159"/>
          </a:xfrm>
          <a:prstGeom prst="rect">
            <a:avLst/>
          </a:prstGeom>
          <a:ln>
            <a:noFill/>
          </a:ln>
        </p:spPr>
      </p:pic>
      <p:sp>
        <p:nvSpPr>
          <p:cNvPr id="43275519" name="CustomShape 2"/>
          <p:cNvSpPr/>
          <p:nvPr/>
        </p:nvSpPr>
        <p:spPr bwMode="auto">
          <a:xfrm>
            <a:off x="378360" y="6310440"/>
            <a:ext cx="430992" cy="333875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600" b="1" strike="noStrike">
                <a:solidFill>
                  <a:srgbClr val="FFFFFF"/>
                </a:solidFill>
                <a:latin typeface="PT Serif Caption"/>
              </a:rPr>
              <a:t>1</a:t>
            </a:r>
            <a:endParaRPr lang="ru-RU" sz="1600" b="0" strike="noStrike" spc="0">
              <a:latin typeface="Arial"/>
            </a:endParaRPr>
          </a:p>
        </p:txBody>
      </p:sp>
      <p:sp>
        <p:nvSpPr>
          <p:cNvPr id="775103456" name="CustomShape 3"/>
          <p:cNvSpPr/>
          <p:nvPr/>
        </p:nvSpPr>
        <p:spPr bwMode="auto">
          <a:xfrm>
            <a:off x="1269000" y="731878"/>
            <a:ext cx="10783078" cy="45360"/>
          </a:xfrm>
          <a:prstGeom prst="rect">
            <a:avLst/>
          </a:prstGeom>
          <a:solidFill>
            <a:srgbClr val="D7C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62241788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64552" y="5662053"/>
            <a:ext cx="816934" cy="816934"/>
          </a:xfrm>
          <a:prstGeom prst="rect">
            <a:avLst/>
          </a:prstGeom>
        </p:spPr>
      </p:pic>
      <p:pic>
        <p:nvPicPr>
          <p:cNvPr id="1434564864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256076" y="5873896"/>
            <a:ext cx="432853" cy="432853"/>
          </a:xfrm>
          <a:prstGeom prst="rect">
            <a:avLst/>
          </a:prstGeom>
        </p:spPr>
      </p:pic>
      <p:sp>
        <p:nvSpPr>
          <p:cNvPr id="579009314" name="Прямоугольник 3"/>
          <p:cNvSpPr/>
          <p:nvPr/>
        </p:nvSpPr>
        <p:spPr bwMode="auto">
          <a:xfrm>
            <a:off x="1487487" y="836236"/>
            <a:ext cx="9970140" cy="646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</a:endParaRPr>
          </a:p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32483195" name="Shape 370"/>
          <p:cNvSpPr>
            <a:spLocks noChangeArrowheads="1"/>
          </p:cNvSpPr>
          <p:nvPr/>
        </p:nvSpPr>
        <p:spPr bwMode="auto">
          <a:xfrm>
            <a:off x="1612017" y="1140840"/>
            <a:ext cx="8804463" cy="400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ts val="999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599" indent="-228600" defTabSz="45720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45720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45720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45720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algn="just">
              <a:buFontTx/>
              <a:buNone/>
              <a:defRPr/>
            </a:pPr>
            <a:r>
              <a:rPr lang="ru-RU" sz="2000" b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пункт 3 статьи 7 Федерального закона от 07.08.2001 № </a:t>
            </a:r>
            <a:r>
              <a:rPr lang="ru-RU" sz="2000" b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115-ФЗ</a:t>
            </a:r>
            <a:endParaRPr lang="ru-RU" sz="1800">
              <a:latin typeface="Calibri Light"/>
              <a:cs typeface="Calibri Light"/>
            </a:endParaRPr>
          </a:p>
          <a:p>
            <a:pPr algn="just">
              <a:buNone/>
              <a:defRPr/>
            </a:pPr>
            <a:endParaRPr lang="ru-RU" sz="1600">
              <a:latin typeface="Calibri Light"/>
              <a:cs typeface="Calibri Light"/>
            </a:endParaRPr>
          </a:p>
          <a:p>
            <a:pPr algn="just">
              <a:buNone/>
              <a:defRPr/>
            </a:pPr>
            <a:endParaRPr lang="ru-RU" sz="1600">
              <a:latin typeface="Calibri Light"/>
              <a:cs typeface="Calibri Light"/>
            </a:endParaRPr>
          </a:p>
          <a:p>
            <a:pPr algn="just">
              <a:lnSpc>
                <a:spcPct val="114999"/>
              </a:lnSpc>
              <a:buFont typeface="Wingdings"/>
              <a:buChar char="§"/>
              <a:defRPr/>
            </a:pPr>
            <a:r>
              <a:rPr lang="ru-RU" sz="1800">
                <a:solidFill>
                  <a:srgbClr val="002060"/>
                </a:solidFill>
                <a:latin typeface="Calibri Light"/>
                <a:cs typeface="Calibri Light"/>
              </a:rPr>
              <a:t> н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аправление в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Росфинмониторинг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 СПО – </a:t>
            </a:r>
            <a:r>
              <a:rPr lang="ru-RU" sz="1800" b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обязанность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организаций осуществляющих операции с денежными средствами или иным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имуществом;</a:t>
            </a:r>
            <a:endParaRPr sz="180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lnSpc>
                <a:spcPct val="114999"/>
              </a:lnSpc>
              <a:buFont typeface="Wingdings"/>
              <a:buChar char="§"/>
              <a:defRPr/>
            </a:pP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 срок представления СПО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 – </a:t>
            </a:r>
            <a:r>
              <a:rPr lang="ru-RU" sz="1800" b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не позднее трех рабочих дней,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 следующих за днем выявления такой(их) операций (или) действий;</a:t>
            </a: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lnSpc>
                <a:spcPct val="114999"/>
              </a:lnSpc>
              <a:buFont typeface="Wingdings"/>
              <a:buChar char="§"/>
              <a:defRPr/>
            </a:pP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 в СПО </a:t>
            </a:r>
            <a:r>
              <a:rPr lang="ru-RU" sz="1800" b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включается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имеющаяся информация о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бенефициарном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 владельце;</a:t>
            </a: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lnSpc>
                <a:spcPct val="114999"/>
              </a:lnSpc>
              <a:buFont typeface="Wingdings"/>
              <a:buChar char="§"/>
              <a:defRPr/>
            </a:pP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 подозрительными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могут быть признаны </a:t>
            </a:r>
            <a:r>
              <a:rPr lang="ru-RU" sz="1800" b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любые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операции (совокупность операций и (или) действий) клиентов вне зависимости от категории и суммы операции  (совокупности операций)</a:t>
            </a:r>
            <a:endParaRPr sz="180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Tx/>
              <a:buNone/>
              <a:defRPr/>
            </a:pPr>
            <a:endParaRPr sz="1800" b="1">
              <a:solidFill>
                <a:schemeClr val="accent1">
                  <a:lumMod val="50000"/>
                </a:schemeClr>
              </a:solidFill>
              <a:latin typeface="Calibri Light"/>
              <a:ea typeface="Calibri"/>
              <a:cs typeface="Calibri Light"/>
            </a:endParaRPr>
          </a:p>
          <a:p>
            <a:pPr algn="just">
              <a:buFontTx/>
              <a:buNone/>
              <a:defRPr/>
            </a:pPr>
            <a:endParaRPr lang="ru-RU" sz="1000" b="1">
              <a:solidFill>
                <a:schemeClr val="accent1">
                  <a:lumMod val="50000"/>
                </a:schemeClr>
              </a:solidFill>
              <a:ea typeface="Calibri"/>
              <a:cs typeface="Calibri"/>
            </a:endParaRPr>
          </a:p>
          <a:p>
            <a:pPr algn="just">
              <a:buFontTx/>
              <a:buNone/>
              <a:defRPr/>
            </a:pPr>
            <a:endParaRPr sz="1000" b="1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1000521" name=" 191000520"/>
          <p:cNvSpPr/>
          <p:nvPr/>
        </p:nvSpPr>
        <p:spPr bwMode="auto">
          <a:xfrm flipH="0" flipV="0">
            <a:off x="1434318" y="209157"/>
            <a:ext cx="9462390" cy="73187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 algn="l">
              <a:defRPr/>
            </a:pPr>
            <a:r>
              <a:rPr lang="ru-RU" sz="24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Законодательство </a:t>
            </a:r>
            <a:r>
              <a:rPr lang="ru-RU" sz="24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о ПОД/ФТ/ЭД/ФРОМУ</a:t>
            </a:r>
            <a:r>
              <a:rPr lang="ru-RU" sz="24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</a:t>
            </a:r>
            <a:endParaRPr sz="2400" i="1">
              <a:latin typeface="Calibri Light"/>
              <a:cs typeface="Calibri Light"/>
            </a:endParaRPr>
          </a:p>
          <a:p>
            <a:pPr>
              <a:defRPr/>
            </a:pPr>
            <a:r>
              <a:rPr lang="ru-RU" b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endParaRPr sz="1800" b="1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1049417" name="CustomShape 1"/>
          <p:cNvSpPr/>
          <p:nvPr/>
        </p:nvSpPr>
        <p:spPr bwMode="auto">
          <a:xfrm>
            <a:off x="-68040" y="0"/>
            <a:ext cx="1218960" cy="6857640"/>
          </a:xfrm>
          <a:prstGeom prst="rect">
            <a:avLst/>
          </a:prstGeom>
          <a:solidFill>
            <a:srgbClr val="1532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199546472" name="Google Shape;58;p13"/>
          <p:cNvPicPr/>
          <p:nvPr/>
        </p:nvPicPr>
        <p:blipFill>
          <a:blip r:embed="rId2"/>
          <a:stretch/>
        </p:blipFill>
        <p:spPr bwMode="auto">
          <a:xfrm>
            <a:off x="263880" y="209160"/>
            <a:ext cx="659159" cy="659158"/>
          </a:xfrm>
          <a:prstGeom prst="rect">
            <a:avLst/>
          </a:prstGeom>
          <a:ln>
            <a:noFill/>
          </a:ln>
        </p:spPr>
      </p:pic>
      <p:sp>
        <p:nvSpPr>
          <p:cNvPr id="300282132" name="CustomShape 2"/>
          <p:cNvSpPr/>
          <p:nvPr/>
        </p:nvSpPr>
        <p:spPr bwMode="auto">
          <a:xfrm>
            <a:off x="378360" y="6310440"/>
            <a:ext cx="431712" cy="334199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600" b="1" strike="noStrike">
                <a:solidFill>
                  <a:srgbClr val="FFFFFF"/>
                </a:solidFill>
                <a:latin typeface="PT Serif Caption"/>
              </a:rPr>
              <a:t>2</a:t>
            </a:r>
            <a:endParaRPr lang="ru-RU" sz="1600" b="0" strike="noStrike" spc="0">
              <a:latin typeface="Arial"/>
            </a:endParaRPr>
          </a:p>
        </p:txBody>
      </p:sp>
      <p:sp>
        <p:nvSpPr>
          <p:cNvPr id="1765494666" name="CustomShape 3"/>
          <p:cNvSpPr/>
          <p:nvPr/>
        </p:nvSpPr>
        <p:spPr bwMode="auto">
          <a:xfrm>
            <a:off x="1269000" y="731877"/>
            <a:ext cx="10783077" cy="45360"/>
          </a:xfrm>
          <a:prstGeom prst="rect">
            <a:avLst/>
          </a:prstGeom>
          <a:solidFill>
            <a:srgbClr val="D7C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19918726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64551" y="5662052"/>
            <a:ext cx="816933" cy="816933"/>
          </a:xfrm>
          <a:prstGeom prst="rect">
            <a:avLst/>
          </a:prstGeom>
        </p:spPr>
      </p:pic>
      <p:pic>
        <p:nvPicPr>
          <p:cNvPr id="1843402865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256075" y="5873895"/>
            <a:ext cx="432852" cy="432852"/>
          </a:xfrm>
          <a:prstGeom prst="rect">
            <a:avLst/>
          </a:prstGeom>
        </p:spPr>
      </p:pic>
      <p:sp>
        <p:nvSpPr>
          <p:cNvPr id="184968823" name="Прямоугольник 3"/>
          <p:cNvSpPr/>
          <p:nvPr/>
        </p:nvSpPr>
        <p:spPr bwMode="auto">
          <a:xfrm>
            <a:off x="1487486" y="836235"/>
            <a:ext cx="9970139" cy="646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</a:endParaRPr>
          </a:p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20401394" name="Shape 370"/>
          <p:cNvSpPr>
            <a:spLocks noChangeArrowheads="1"/>
          </p:cNvSpPr>
          <p:nvPr/>
        </p:nvSpPr>
        <p:spPr bwMode="auto">
          <a:xfrm flipH="0" flipV="0">
            <a:off x="1612015" y="909650"/>
            <a:ext cx="9371759" cy="5883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ts val="998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598" indent="-228600" defTabSz="457200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457200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457200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457200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algn="just">
              <a:buFontTx/>
              <a:buNone/>
              <a:defRPr/>
            </a:pPr>
            <a:r>
              <a:rPr lang="ru-RU" sz="2000" b="1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статья 3 Федерального закона от 07.08.2001 № </a:t>
            </a:r>
            <a:r>
              <a:rPr lang="ru-RU" sz="2000" b="1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115-ФЗ</a:t>
            </a:r>
            <a:endParaRPr lang="ru-RU" sz="2000" b="1" i="0" u="none" strike="noStrike" cap="none" spc="0">
              <a:solidFill>
                <a:schemeClr val="accent1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algn="just">
              <a:buFontTx/>
              <a:buNone/>
              <a:defRPr/>
            </a:pPr>
            <a:endParaRPr sz="2000">
              <a:latin typeface="Calibri Light"/>
              <a:ea typeface="Calibri Light"/>
              <a:cs typeface="Calibri Light"/>
            </a:endParaRPr>
          </a:p>
          <a:p>
            <a:pPr marL="0" indent="0" algn="just">
              <a:lnSpc>
                <a:spcPct val="114999"/>
              </a:lnSpc>
              <a:buFont typeface="Wingdings"/>
              <a:buNone/>
              <a:defRPr/>
            </a:pPr>
            <a:r>
              <a:rPr lang="ru-RU" sz="1800" b="1" i="1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Подозрительные операции</a:t>
            </a:r>
            <a:r>
              <a:rPr lang="ru-RU" sz="1800" b="1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– операции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с денежными средствами или иным имуществом, </a:t>
            </a:r>
            <a:r>
              <a:rPr lang="ru-RU" sz="1800" b="1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предположительно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совершаемые в целях легализации ОД/ФТ</a:t>
            </a:r>
            <a:endParaRPr lang="ru-RU" sz="1800" b="0" i="0" u="none" strike="noStrike" cap="none" spc="0">
              <a:solidFill>
                <a:schemeClr val="accent1">
                  <a:lumMod val="50000"/>
                </a:schemeClr>
              </a:solidFill>
              <a:latin typeface="Calibri Light"/>
              <a:ea typeface="Calibri Light"/>
              <a:cs typeface="Calibri Light"/>
            </a:endParaRPr>
          </a:p>
          <a:p>
            <a:pPr marL="0" indent="0" algn="just">
              <a:lnSpc>
                <a:spcPct val="114999"/>
              </a:lnSpc>
              <a:buFont typeface="Wingdings"/>
              <a:buNone/>
              <a:defRPr/>
            </a:pPr>
            <a:endParaRPr lang="ru-RU" sz="1800" b="0" i="0" u="none" strike="noStrike" cap="none" spc="0">
              <a:solidFill>
                <a:schemeClr val="accent1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marL="0" indent="0" algn="just">
              <a:lnSpc>
                <a:spcPct val="114999"/>
              </a:lnSpc>
              <a:buFont typeface="Wingdings"/>
              <a:buNone/>
              <a:defRPr/>
            </a:pPr>
            <a:r>
              <a:rPr lang="ru-RU" sz="1800" b="1" i="1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Сообщение о подозрительной операции </a:t>
            </a:r>
            <a:endParaRPr sz="1800" i="1">
              <a:solidFill>
                <a:schemeClr val="accent1">
                  <a:lumMod val="50000"/>
                </a:schemeClr>
              </a:solidFill>
              <a:latin typeface="Calibri Light"/>
              <a:ea typeface="Calibri Light"/>
              <a:cs typeface="Calibri Light"/>
            </a:endParaRPr>
          </a:p>
          <a:p>
            <a:pPr algn="just">
              <a:lnSpc>
                <a:spcPct val="100000"/>
              </a:lnSpc>
              <a:buFont typeface="Wingdings"/>
              <a:buChar char="§"/>
              <a:defRPr/>
            </a:pP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направляется в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Росфинмониторинг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в соответствии с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постановлением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Правительства РФ от 19.03.2014 №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209 и приказом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Росфинмониторинга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от 08.02.2022 № 18; </a:t>
            </a: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ea typeface="Calibri Light"/>
              <a:cs typeface="Calibri Light"/>
            </a:endParaRPr>
          </a:p>
          <a:p>
            <a:pPr algn="just">
              <a:lnSpc>
                <a:spcPct val="100000"/>
              </a:lnSpc>
              <a:buFont typeface="Wingdings"/>
              <a:buChar char="§"/>
              <a:defRPr/>
            </a:pP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представляет собой информацию о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разовых операциях с денежными средствами или иным имуществом либо о совокупности операций и (или) действий клиента, связанных с проведением каких-либо операций, его представителя в рамках обслуживания клиента, в отношении которых при реализации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ПВК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возникают подозрения об их осуществлении в целях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ОД/ФТ/ЭД/ФРОМУ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;</a:t>
            </a: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ea typeface="Calibri Light"/>
              <a:cs typeface="Calibri Light"/>
            </a:endParaRPr>
          </a:p>
          <a:p>
            <a:pPr algn="just">
              <a:lnSpc>
                <a:spcPct val="100000"/>
              </a:lnSpc>
              <a:buFont typeface="Wingdings"/>
              <a:buChar char="§"/>
              <a:defRPr/>
            </a:pP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представляется в электронной форме путем использования личного кабинета либо на машинном носителе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;</a:t>
            </a: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ea typeface="Calibri Light"/>
              <a:cs typeface="Calibri Light"/>
            </a:endParaRPr>
          </a:p>
          <a:p>
            <a:pPr algn="just">
              <a:lnSpc>
                <a:spcPct val="100000"/>
              </a:lnSpc>
              <a:buFont typeface="Wingdings"/>
              <a:buChar char="§"/>
              <a:defRPr/>
            </a:pP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подписывается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усиленной квалифицированной электронной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подписью</a:t>
            </a: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ea typeface="Calibri Light"/>
              <a:cs typeface="Calibri Light"/>
            </a:endParaRPr>
          </a:p>
          <a:p>
            <a:pPr algn="just">
              <a:lnSpc>
                <a:spcPct val="114999"/>
              </a:lnSpc>
              <a:buNone/>
              <a:defRPr/>
            </a:pPr>
            <a:endParaRPr sz="180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Tx/>
              <a:buNone/>
              <a:defRPr/>
            </a:pPr>
            <a:endParaRPr lang="ru-RU" sz="1000" b="1">
              <a:solidFill>
                <a:schemeClr val="accent1">
                  <a:lumMod val="50000"/>
                </a:schemeClr>
              </a:solidFill>
              <a:ea typeface="Calibri"/>
              <a:cs typeface="Calibri"/>
            </a:endParaRPr>
          </a:p>
          <a:p>
            <a:pPr algn="just">
              <a:buFontTx/>
              <a:buNone/>
              <a:defRPr/>
            </a:pPr>
            <a:endParaRPr sz="1000" b="1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81618016" name=" 191000520"/>
          <p:cNvSpPr/>
          <p:nvPr/>
        </p:nvSpPr>
        <p:spPr bwMode="auto">
          <a:xfrm flipH="0" flipV="0">
            <a:off x="1434318" y="209157"/>
            <a:ext cx="9462390" cy="73187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 algn="l">
              <a:defRPr/>
            </a:pPr>
            <a:r>
              <a:rPr lang="ru-RU" sz="24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Законодательство </a:t>
            </a:r>
            <a:r>
              <a:rPr lang="ru-RU" sz="24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о ПОД/ФТ/ЭД/ФРОМУ</a:t>
            </a:r>
            <a:r>
              <a:rPr lang="ru-RU" sz="24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</a:t>
            </a:r>
            <a:endParaRPr sz="2200" i="1">
              <a:latin typeface="Calibri Light"/>
              <a:cs typeface="Calibri Light"/>
            </a:endParaRPr>
          </a:p>
          <a:p>
            <a:pPr>
              <a:defRPr/>
            </a:pPr>
            <a:r>
              <a:rPr lang="ru-RU" b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endParaRPr sz="1800" b="1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88001263" name="CustomShape 1"/>
          <p:cNvSpPr/>
          <p:nvPr/>
        </p:nvSpPr>
        <p:spPr bwMode="auto">
          <a:xfrm>
            <a:off x="-68040" y="0"/>
            <a:ext cx="1218960" cy="6857640"/>
          </a:xfrm>
          <a:prstGeom prst="rect">
            <a:avLst/>
          </a:prstGeom>
          <a:solidFill>
            <a:srgbClr val="1532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709450188" name="Google Shape;58;p13"/>
          <p:cNvPicPr/>
          <p:nvPr/>
        </p:nvPicPr>
        <p:blipFill>
          <a:blip r:embed="rId2"/>
          <a:stretch/>
        </p:blipFill>
        <p:spPr bwMode="auto">
          <a:xfrm>
            <a:off x="263880" y="209160"/>
            <a:ext cx="659159" cy="659158"/>
          </a:xfrm>
          <a:prstGeom prst="rect">
            <a:avLst/>
          </a:prstGeom>
          <a:ln>
            <a:noFill/>
          </a:ln>
        </p:spPr>
      </p:pic>
      <p:sp>
        <p:nvSpPr>
          <p:cNvPr id="1331183906" name="CustomShape 2"/>
          <p:cNvSpPr/>
          <p:nvPr/>
        </p:nvSpPr>
        <p:spPr bwMode="auto">
          <a:xfrm>
            <a:off x="378360" y="6310440"/>
            <a:ext cx="431925" cy="334199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600" b="1" strike="noStrike" spc="0">
                <a:solidFill>
                  <a:schemeClr val="bg1"/>
                </a:solidFill>
                <a:latin typeface="Arial"/>
              </a:rPr>
              <a:t>3</a:t>
            </a:r>
            <a:endParaRPr lang="ru-RU" sz="1600" b="0" strike="noStrike" spc="0">
              <a:latin typeface="Arial"/>
            </a:endParaRPr>
          </a:p>
        </p:txBody>
      </p:sp>
      <p:sp>
        <p:nvSpPr>
          <p:cNvPr id="769860805" name="CustomShape 3"/>
          <p:cNvSpPr/>
          <p:nvPr/>
        </p:nvSpPr>
        <p:spPr bwMode="auto">
          <a:xfrm>
            <a:off x="1269000" y="731877"/>
            <a:ext cx="10783077" cy="45360"/>
          </a:xfrm>
          <a:prstGeom prst="rect">
            <a:avLst/>
          </a:prstGeom>
          <a:solidFill>
            <a:srgbClr val="D7C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          </a:t>
            </a:r>
            <a:endParaRPr lang="ru-RU" sz="1800" b="1" i="0" u="none" strike="noStrike" cap="none" spc="0">
              <a:solidFill>
                <a:schemeClr val="accent1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1800" b="1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        </a:t>
            </a:r>
            <a:r>
              <a:rPr lang="ru-RU" sz="2000" b="1" i="1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Постановление Правительства РФ от 02.08.2025 № 1157</a:t>
            </a:r>
            <a:endParaRPr sz="2000" i="1"/>
          </a:p>
        </p:txBody>
      </p:sp>
      <p:pic>
        <p:nvPicPr>
          <p:cNvPr id="820871898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64551" y="5662052"/>
            <a:ext cx="816933" cy="816933"/>
          </a:xfrm>
          <a:prstGeom prst="rect">
            <a:avLst/>
          </a:prstGeom>
        </p:spPr>
      </p:pic>
      <p:pic>
        <p:nvPicPr>
          <p:cNvPr id="83917457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256075" y="5873895"/>
            <a:ext cx="432852" cy="432852"/>
          </a:xfrm>
          <a:prstGeom prst="rect">
            <a:avLst/>
          </a:prstGeom>
        </p:spPr>
      </p:pic>
      <p:sp>
        <p:nvSpPr>
          <p:cNvPr id="17484878" name="Прямоугольник 3"/>
          <p:cNvSpPr/>
          <p:nvPr/>
        </p:nvSpPr>
        <p:spPr bwMode="auto">
          <a:xfrm>
            <a:off x="1487486" y="1483565"/>
            <a:ext cx="9985603" cy="64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</a:endParaRPr>
          </a:p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4813997" name="TextBox 6"/>
          <p:cNvSpPr txBox="1"/>
          <p:nvPr/>
        </p:nvSpPr>
        <p:spPr bwMode="auto">
          <a:xfrm flipH="0" flipV="0">
            <a:off x="1395007" y="-26219"/>
            <a:ext cx="10486971" cy="82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i="1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Организационные меры, обеспечивающие исполнение требований закона по выявлению СПО</a:t>
            </a:r>
            <a:endParaRPr sz="2200" b="1" i="1">
              <a:solidFill>
                <a:schemeClr val="accent1">
                  <a:lumMod val="50000"/>
                </a:schemeClr>
              </a:solidFill>
              <a:latin typeface="Calibri Light"/>
              <a:ea typeface="Calibri"/>
              <a:cs typeface="Calibri Light"/>
            </a:endParaRPr>
          </a:p>
        </p:txBody>
      </p:sp>
      <p:sp>
        <p:nvSpPr>
          <p:cNvPr id="1675740173" name="Shape 370"/>
          <p:cNvSpPr>
            <a:spLocks noChangeArrowheads="1"/>
          </p:cNvSpPr>
          <p:nvPr/>
        </p:nvSpPr>
        <p:spPr bwMode="auto">
          <a:xfrm flipH="0" flipV="0">
            <a:off x="1681070" y="1807229"/>
            <a:ext cx="9117752" cy="44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ts val="998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598" indent="-228600" defTabSz="457200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457200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457200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457200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marL="0" indent="0">
              <a:buFont typeface="Wingdings"/>
              <a:buNone/>
              <a:defRPr/>
            </a:pPr>
            <a:r>
              <a:rPr lang="ru-RU" sz="18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Утверждение (актуализация) ПВК, которые в обязательном порядке содержат: </a:t>
            </a:r>
            <a:endParaRPr sz="1800" b="1" i="1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Wingdings"/>
              <a:buChar char="§"/>
              <a:defRPr/>
            </a:pP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программу, определяющую организационные основы внутреннего контроля;</a:t>
            </a: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>
              <a:buFont typeface="Wingdings"/>
              <a:buChar char="§"/>
              <a:defRPr/>
            </a:pP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программу идентификации;</a:t>
            </a: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>
              <a:buFont typeface="Wingdings"/>
              <a:buChar char="§"/>
              <a:defRPr/>
            </a:pP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программу изучения клиента при приеме на обслуживание и обслуживании;</a:t>
            </a: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>
              <a:buFont typeface="Wingdings"/>
              <a:buChar char="§"/>
              <a:defRPr/>
            </a:pP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программу оценки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и управления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рисками;</a:t>
            </a: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>
              <a:buFont typeface="Wingdings"/>
              <a:buChar char="§"/>
              <a:defRPr/>
            </a:pP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программу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выявления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операций</a:t>
            </a: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>
              <a:buNone/>
              <a:defRPr/>
            </a:pPr>
            <a:endParaRPr sz="1800" i="0" u="none">
              <a:solidFill>
                <a:schemeClr val="accent1">
                  <a:lumMod val="50000"/>
                </a:schemeClr>
              </a:solidFill>
              <a:latin typeface="Calibri Light"/>
              <a:ea typeface="Calibri"/>
              <a:cs typeface="Calibri Light"/>
            </a:endParaRPr>
          </a:p>
          <a:p>
            <a:pPr algn="just">
              <a:buFont typeface="Wingdings"/>
              <a:buChar char="§"/>
              <a:defRPr/>
            </a:pPr>
            <a:r>
              <a:rPr lang="ru-RU" sz="1800" b="1" i="1" u="none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Назначение специального должностного лица</a:t>
            </a:r>
            <a:r>
              <a:rPr lang="ru-RU" sz="1800" i="0" u="none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(обеспечивает осуществление внутреннего контроля в организации, в том числе своевременное и полное выявление СПО)</a:t>
            </a:r>
            <a:endParaRPr lang="ru-RU" sz="1800">
              <a:solidFill>
                <a:schemeClr val="accent1">
                  <a:lumMod val="50000"/>
                </a:schemeClr>
              </a:solidFill>
              <a:latin typeface="Calibri Light"/>
              <a:ea typeface="Calibri"/>
              <a:cs typeface="Calibri Light"/>
            </a:endParaRPr>
          </a:p>
          <a:p>
            <a:pPr marL="0" indent="0" algn="just">
              <a:buFont typeface="Wingdings"/>
              <a:buNone/>
              <a:defRPr/>
            </a:pPr>
            <a:endParaRPr lang="ru-RU" sz="1800" i="0" u="none">
              <a:solidFill>
                <a:schemeClr val="accent1">
                  <a:lumMod val="50000"/>
                </a:schemeClr>
              </a:solidFill>
              <a:latin typeface="Calibri Light"/>
              <a:ea typeface="Calibri"/>
              <a:cs typeface="Calibri Light"/>
            </a:endParaRPr>
          </a:p>
          <a:p>
            <a:pPr algn="just">
              <a:buFont typeface="Wingdings"/>
              <a:buChar char="§"/>
              <a:defRPr/>
            </a:pPr>
            <a:r>
              <a:rPr lang="ru-RU" sz="18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Получение доступа к личному кабинету на сайте </a:t>
            </a:r>
            <a:r>
              <a:rPr lang="ru-RU" sz="18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Росфинмониторинга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(используется для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направления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в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Росфинмониторинг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ФЭС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о выявленных СПО</a:t>
            </a:r>
            <a:r>
              <a:rPr lang="ru-RU" sz="1600">
                <a:latin typeface="Calibri Light"/>
                <a:ea typeface="Calibri"/>
                <a:cs typeface="Calibri Light"/>
              </a:rPr>
              <a:t>) </a:t>
            </a:r>
            <a:endParaRPr/>
          </a:p>
          <a:p>
            <a:pPr marL="0" indent="0">
              <a:buFont typeface="Arial"/>
              <a:buNone/>
              <a:defRPr/>
            </a:pPr>
            <a:r>
              <a:rPr lang="ru-RU" sz="1600" b="1" i="0" u="none">
                <a:latin typeface="Calibri Light"/>
                <a:ea typeface="Calibri"/>
                <a:cs typeface="Calibri Light"/>
              </a:rPr>
              <a:t> </a:t>
            </a:r>
            <a:endParaRPr sz="1600" b="1" i="0" u="none">
              <a:latin typeface="Calibri Light"/>
              <a:ea typeface="Calibri"/>
              <a:cs typeface="Calibri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9409154" name="CustomShape 1"/>
          <p:cNvSpPr/>
          <p:nvPr/>
        </p:nvSpPr>
        <p:spPr bwMode="auto">
          <a:xfrm>
            <a:off x="-68040" y="0"/>
            <a:ext cx="1218960" cy="6857640"/>
          </a:xfrm>
          <a:prstGeom prst="rect">
            <a:avLst/>
          </a:prstGeom>
          <a:solidFill>
            <a:srgbClr val="1532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816038741" name="Google Shape;58;p13"/>
          <p:cNvPicPr/>
          <p:nvPr/>
        </p:nvPicPr>
        <p:blipFill>
          <a:blip r:embed="rId2"/>
          <a:stretch/>
        </p:blipFill>
        <p:spPr bwMode="auto">
          <a:xfrm>
            <a:off x="263880" y="209160"/>
            <a:ext cx="659159" cy="659158"/>
          </a:xfrm>
          <a:prstGeom prst="rect">
            <a:avLst/>
          </a:prstGeom>
          <a:ln>
            <a:noFill/>
          </a:ln>
        </p:spPr>
      </p:pic>
      <p:sp>
        <p:nvSpPr>
          <p:cNvPr id="2141616349" name="CustomShape 2"/>
          <p:cNvSpPr/>
          <p:nvPr/>
        </p:nvSpPr>
        <p:spPr bwMode="auto">
          <a:xfrm>
            <a:off x="378360" y="6310440"/>
            <a:ext cx="431961" cy="334199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600" b="1" strike="noStrike" spc="0">
                <a:solidFill>
                  <a:schemeClr val="bg1"/>
                </a:solidFill>
                <a:latin typeface="Arial"/>
              </a:rPr>
              <a:t>4</a:t>
            </a:r>
            <a:endParaRPr sz="1600" b="0" strike="noStrike" spc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393695776" name="CustomShape 3"/>
          <p:cNvSpPr/>
          <p:nvPr/>
        </p:nvSpPr>
        <p:spPr bwMode="auto">
          <a:xfrm>
            <a:off x="1269000" y="731877"/>
            <a:ext cx="10783077" cy="45360"/>
          </a:xfrm>
          <a:prstGeom prst="rect">
            <a:avLst/>
          </a:prstGeom>
          <a:solidFill>
            <a:srgbClr val="D7C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526110830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64551" y="5662052"/>
            <a:ext cx="816933" cy="816933"/>
          </a:xfrm>
          <a:prstGeom prst="rect">
            <a:avLst/>
          </a:prstGeom>
        </p:spPr>
      </p:pic>
      <p:pic>
        <p:nvPicPr>
          <p:cNvPr id="1057823721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256075" y="5873895"/>
            <a:ext cx="432852" cy="432852"/>
          </a:xfrm>
          <a:prstGeom prst="rect">
            <a:avLst/>
          </a:prstGeom>
        </p:spPr>
      </p:pic>
      <p:sp>
        <p:nvSpPr>
          <p:cNvPr id="1448801600" name="Прямоугольник 3"/>
          <p:cNvSpPr/>
          <p:nvPr/>
        </p:nvSpPr>
        <p:spPr bwMode="auto">
          <a:xfrm>
            <a:off x="1487488" y="1484784"/>
            <a:ext cx="9985603" cy="64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</a:endParaRPr>
          </a:p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77510569" name="TextBox 6"/>
          <p:cNvSpPr txBox="1"/>
          <p:nvPr/>
        </p:nvSpPr>
        <p:spPr bwMode="auto">
          <a:xfrm>
            <a:off x="1552959" y="251208"/>
            <a:ext cx="7757095" cy="457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i="1" u="none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Программа выявления СПО</a:t>
            </a:r>
            <a:endParaRPr sz="2400" b="1" i="1">
              <a:solidFill>
                <a:schemeClr val="accent1">
                  <a:lumMod val="50000"/>
                </a:schemeClr>
              </a:solidFill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987992421" name="Shape 370"/>
          <p:cNvSpPr>
            <a:spLocks noChangeArrowheads="1"/>
          </p:cNvSpPr>
          <p:nvPr/>
        </p:nvSpPr>
        <p:spPr bwMode="auto">
          <a:xfrm>
            <a:off x="1612015" y="1048363"/>
            <a:ext cx="8931162" cy="5498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ts val="998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598" indent="-228600" defTabSz="457200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457200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457200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457200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>
              <a:buNone/>
              <a:defRPr/>
            </a:pPr>
            <a:endParaRPr lang="ru-RU" sz="1400" i="0" u="none">
              <a:solidFill>
                <a:schemeClr val="accent1">
                  <a:lumMod val="50000"/>
                </a:schemeClr>
              </a:solidFill>
              <a:latin typeface="Calibri Light"/>
              <a:ea typeface="Calibri"/>
              <a:cs typeface="Calibri Light"/>
            </a:endParaRPr>
          </a:p>
          <a:p>
            <a:pPr algn="l">
              <a:buNone/>
              <a:defRPr/>
            </a:pPr>
            <a:r>
              <a:rPr lang="ru-RU" sz="2200" b="1" i="1" u="none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Предусматривает:</a:t>
            </a:r>
            <a:endParaRPr sz="220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  <a:defRPr/>
            </a:pP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buFont typeface="Wingdings"/>
              <a:buChar char="§"/>
              <a:defRPr/>
            </a:pPr>
            <a:r>
              <a:rPr lang="ru-RU" sz="1800" i="0" u="none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процедуру выявления операций, подпадающих под признаки, указывающи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е на необычный характер операций (</a:t>
            </a:r>
            <a:r>
              <a:rPr lang="ru-RU" sz="1800" i="0" u="none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подозрительных сделок</a:t>
            </a:r>
            <a:r>
              <a:rPr lang="ru-RU" sz="1800" i="0" u="none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);</a:t>
            </a:r>
            <a:endParaRPr sz="180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  <a:defRPr/>
            </a:pP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buFont typeface="Wingdings"/>
              <a:buChar char="§"/>
              <a:defRPr/>
            </a:pP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перечень признаков, указывающих на необычный характер операции, утвержденный 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Росфинмониторингом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, а также дополнительные признаки, которые могут быть разработаны организацией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самостоятельно;</a:t>
            </a:r>
            <a:endParaRPr sz="180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  <a:defRPr/>
            </a:pP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buFont typeface="Wingdings"/>
              <a:buChar char="§"/>
              <a:defRPr/>
            </a:pP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порядок и случаи принятия дополнительных мер по изучению выявленной необычной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операции;</a:t>
            </a:r>
            <a:endParaRPr sz="180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  <a:defRPr/>
            </a:pP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buFont typeface="Wingdings"/>
              <a:buChar char="§"/>
              <a:defRPr/>
            </a:pP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порядок принятия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руководителем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организации решения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по выявленной необычной операции</a:t>
            </a: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>
              <a:buNone/>
              <a:defRPr/>
            </a:pPr>
            <a:endParaRPr lang="ru-RU" sz="1400">
              <a:solidFill>
                <a:schemeClr val="accent1">
                  <a:lumMod val="50000"/>
                </a:schemeClr>
              </a:solidFill>
              <a:latin typeface="Calibri Light"/>
              <a:ea typeface="Calibri"/>
              <a:cs typeface="Calibri Light"/>
            </a:endParaRPr>
          </a:p>
          <a:p>
            <a:pPr>
              <a:buNone/>
              <a:defRPr/>
            </a:pPr>
            <a:endParaRPr lang="ru-RU" sz="1800" b="1">
              <a:solidFill>
                <a:schemeClr val="accent1">
                  <a:lumMod val="50000"/>
                </a:schemeClr>
              </a:solidFill>
              <a:ea typeface="Calibri"/>
              <a:cs typeface="Calibri"/>
            </a:endParaRPr>
          </a:p>
          <a:p>
            <a:pPr>
              <a:buNone/>
              <a:defRPr/>
            </a:pPr>
            <a:endParaRPr lang="ru-RU" sz="1800" b="1">
              <a:solidFill>
                <a:schemeClr val="accent1">
                  <a:lumMod val="50000"/>
                </a:schemeClr>
              </a:solidFill>
              <a:ea typeface="Calibri"/>
              <a:cs typeface="Calibri"/>
            </a:endParaRPr>
          </a:p>
          <a:p>
            <a:pPr>
              <a:buNone/>
              <a:defRPr/>
            </a:pPr>
            <a:endParaRPr lang="ru-RU" sz="1800" b="1">
              <a:solidFill>
                <a:schemeClr val="accent1">
                  <a:lumMod val="50000"/>
                </a:schemeClr>
              </a:solidFill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7049842" name="CustomShape 1"/>
          <p:cNvSpPr/>
          <p:nvPr/>
        </p:nvSpPr>
        <p:spPr bwMode="auto">
          <a:xfrm>
            <a:off x="-68040" y="0"/>
            <a:ext cx="1218960" cy="6857640"/>
          </a:xfrm>
          <a:prstGeom prst="rect">
            <a:avLst/>
          </a:prstGeom>
          <a:solidFill>
            <a:srgbClr val="1532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532559473" name="Google Shape;58;p13"/>
          <p:cNvPicPr/>
          <p:nvPr/>
        </p:nvPicPr>
        <p:blipFill>
          <a:blip r:embed="rId2"/>
          <a:stretch/>
        </p:blipFill>
        <p:spPr bwMode="auto">
          <a:xfrm>
            <a:off x="263880" y="209160"/>
            <a:ext cx="659158" cy="659157"/>
          </a:xfrm>
          <a:prstGeom prst="rect">
            <a:avLst/>
          </a:prstGeom>
          <a:ln>
            <a:noFill/>
          </a:ln>
        </p:spPr>
      </p:pic>
      <p:sp>
        <p:nvSpPr>
          <p:cNvPr id="541550563" name="CustomShape 2"/>
          <p:cNvSpPr/>
          <p:nvPr/>
        </p:nvSpPr>
        <p:spPr bwMode="auto">
          <a:xfrm>
            <a:off x="378360" y="6310440"/>
            <a:ext cx="431960" cy="334199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600" b="1" strike="noStrike" spc="0">
                <a:solidFill>
                  <a:schemeClr val="bg1"/>
                </a:solidFill>
                <a:latin typeface="Arial"/>
              </a:rPr>
              <a:t>5</a:t>
            </a:r>
            <a:endParaRPr sz="1600" b="0" strike="noStrike" spc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462370096" name="CustomShape 3"/>
          <p:cNvSpPr/>
          <p:nvPr/>
        </p:nvSpPr>
        <p:spPr bwMode="auto">
          <a:xfrm>
            <a:off x="1269000" y="731876"/>
            <a:ext cx="10783076" cy="45360"/>
          </a:xfrm>
          <a:prstGeom prst="rect">
            <a:avLst/>
          </a:prstGeom>
          <a:solidFill>
            <a:srgbClr val="D7C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15388733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64550" y="5662051"/>
            <a:ext cx="816932" cy="816932"/>
          </a:xfrm>
          <a:prstGeom prst="rect">
            <a:avLst/>
          </a:prstGeom>
        </p:spPr>
      </p:pic>
      <p:pic>
        <p:nvPicPr>
          <p:cNvPr id="662240882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256075" y="5873895"/>
            <a:ext cx="432851" cy="432851"/>
          </a:xfrm>
          <a:prstGeom prst="rect">
            <a:avLst/>
          </a:prstGeom>
        </p:spPr>
      </p:pic>
      <p:sp>
        <p:nvSpPr>
          <p:cNvPr id="939968527" name="Прямоугольник 3"/>
          <p:cNvSpPr/>
          <p:nvPr/>
        </p:nvSpPr>
        <p:spPr bwMode="auto">
          <a:xfrm>
            <a:off x="1487487" y="1484784"/>
            <a:ext cx="9985602" cy="640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</a:endParaRPr>
          </a:p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9459475" name="TextBox 6"/>
          <p:cNvSpPr txBox="1"/>
          <p:nvPr/>
        </p:nvSpPr>
        <p:spPr bwMode="auto">
          <a:xfrm>
            <a:off x="1487486" y="296995"/>
            <a:ext cx="7767174" cy="457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i="1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Алгоритм работы программы выявления СПО</a:t>
            </a:r>
            <a:endParaRPr sz="2400" b="1" i="1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64043871" name="Shape 370"/>
          <p:cNvSpPr>
            <a:spLocks noChangeArrowheads="1"/>
          </p:cNvSpPr>
          <p:nvPr/>
        </p:nvSpPr>
        <p:spPr bwMode="auto">
          <a:xfrm flipH="0" flipV="0">
            <a:off x="1612014" y="1048362"/>
            <a:ext cx="9325523" cy="549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ts val="997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>
              <a:lnSpc>
                <a:spcPct val="90000"/>
              </a:lnSpc>
              <a:spcBef>
                <a:spcPts val="497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>
              <a:lnSpc>
                <a:spcPct val="90000"/>
              </a:lnSpc>
              <a:spcBef>
                <a:spcPts val="497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>
              <a:lnSpc>
                <a:spcPct val="90000"/>
              </a:lnSpc>
              <a:spcBef>
                <a:spcPts val="497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>
              <a:lnSpc>
                <a:spcPct val="90000"/>
              </a:lnSpc>
              <a:spcBef>
                <a:spcPts val="497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597" indent="-228600" defTabSz="457200">
              <a:lnSpc>
                <a:spcPct val="90000"/>
              </a:lnSpc>
              <a:spcBef>
                <a:spcPts val="497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457200">
              <a:lnSpc>
                <a:spcPct val="90000"/>
              </a:lnSpc>
              <a:spcBef>
                <a:spcPts val="497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457200">
              <a:lnSpc>
                <a:spcPct val="90000"/>
              </a:lnSpc>
              <a:spcBef>
                <a:spcPts val="497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457200">
              <a:lnSpc>
                <a:spcPct val="90000"/>
              </a:lnSpc>
              <a:spcBef>
                <a:spcPts val="497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>
              <a:buNone/>
              <a:defRPr/>
            </a:pPr>
            <a:endParaRPr lang="ru-RU" sz="1400" i="0" u="none">
              <a:solidFill>
                <a:schemeClr val="accent1">
                  <a:lumMod val="50000"/>
                </a:schemeClr>
              </a:solidFill>
              <a:latin typeface="Calibri Light"/>
              <a:ea typeface="Calibri"/>
              <a:cs typeface="Calibri Light"/>
            </a:endParaRPr>
          </a:p>
          <a:p>
            <a:pPr algn="just">
              <a:lnSpc>
                <a:spcPct val="114999"/>
              </a:lnSpc>
              <a:buFont typeface="Wingdings"/>
              <a:buChar char="§"/>
              <a:defRPr/>
            </a:pP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ru-RU" sz="1800" b="1" i="1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сотрудники </a:t>
            </a:r>
            <a:r>
              <a:rPr lang="ru-RU" sz="1800" b="1" i="1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организации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– выявление и информирование о необычной операции путем составления внутреннего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сообщения (</a:t>
            </a:r>
            <a:r>
              <a:rPr lang="ru-RU" sz="1800" b="1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результат – внутреннее сообщение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)</a:t>
            </a:r>
            <a:endParaRPr sz="180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just">
              <a:lnSpc>
                <a:spcPct val="114999"/>
              </a:lnSpc>
              <a:buFont typeface="Arial"/>
              <a:buNone/>
              <a:defRPr/>
            </a:pP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lnSpc>
                <a:spcPct val="114999"/>
              </a:lnSpc>
              <a:buFont typeface="Wingdings"/>
              <a:buChar char="§"/>
              <a:defRPr/>
            </a:pP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ru-RU" sz="1800" b="1" i="1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СДЛ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– проведение анализа операции, принятие дополнительных мер по изучению выявленной необычной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операции (</a:t>
            </a:r>
            <a:r>
              <a:rPr lang="ru-RU" sz="1800" b="1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результат – доклад руководителю организации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)</a:t>
            </a:r>
            <a:endParaRPr sz="180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just">
              <a:lnSpc>
                <a:spcPct val="114999"/>
              </a:lnSpc>
              <a:buFont typeface="Arial"/>
              <a:buNone/>
              <a:defRPr/>
            </a:pP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lnSpc>
                <a:spcPct val="114999"/>
              </a:lnSpc>
              <a:buFont typeface="Wingdings"/>
              <a:buChar char="§"/>
              <a:defRPr/>
            </a:pP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ru-RU" sz="1800" b="1" i="1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руководитель или уполномоченное им лицо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– принятие решения (о признании  выявленной необычной операции подозрительной, о необходимости принятия дополнительных мер по изучению необычной операции клиента, о представлении в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Росфинмониторинг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информации)</a:t>
            </a:r>
            <a:endParaRPr sz="1400"/>
          </a:p>
          <a:p>
            <a:pPr algn="just">
              <a:lnSpc>
                <a:spcPct val="114999"/>
              </a:lnSpc>
              <a:buNone/>
              <a:defRPr/>
            </a:pPr>
            <a:endParaRPr lang="ru-RU" sz="1400">
              <a:solidFill>
                <a:schemeClr val="accent1">
                  <a:lumMod val="50000"/>
                </a:schemeClr>
              </a:solidFill>
              <a:latin typeface="Calibri Light"/>
              <a:ea typeface="Calibri"/>
              <a:cs typeface="Calibri Light"/>
            </a:endParaRPr>
          </a:p>
          <a:p>
            <a:pPr>
              <a:buNone/>
              <a:defRPr/>
            </a:pPr>
            <a:endParaRPr lang="ru-RU" sz="1800" b="1">
              <a:solidFill>
                <a:schemeClr val="accent1">
                  <a:lumMod val="50000"/>
                </a:schemeClr>
              </a:solidFill>
              <a:ea typeface="Calibri"/>
              <a:cs typeface="Calibri"/>
            </a:endParaRPr>
          </a:p>
          <a:p>
            <a:pPr>
              <a:buNone/>
              <a:defRPr/>
            </a:pPr>
            <a:endParaRPr lang="ru-RU" sz="1800" b="1">
              <a:solidFill>
                <a:schemeClr val="accent1">
                  <a:lumMod val="50000"/>
                </a:schemeClr>
              </a:solidFill>
              <a:ea typeface="Calibri"/>
              <a:cs typeface="Calibri"/>
            </a:endParaRPr>
          </a:p>
          <a:p>
            <a:pPr>
              <a:buNone/>
              <a:defRPr/>
            </a:pPr>
            <a:endParaRPr lang="ru-RU" sz="1800" b="1">
              <a:solidFill>
                <a:schemeClr val="accent1">
                  <a:lumMod val="50000"/>
                </a:schemeClr>
              </a:solidFill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87434862" name="CustomShape 1"/>
          <p:cNvSpPr/>
          <p:nvPr/>
        </p:nvSpPr>
        <p:spPr bwMode="auto">
          <a:xfrm>
            <a:off x="-68040" y="0"/>
            <a:ext cx="1218960" cy="6857640"/>
          </a:xfrm>
          <a:prstGeom prst="rect">
            <a:avLst/>
          </a:prstGeom>
          <a:solidFill>
            <a:srgbClr val="1532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92793861" name="Google Shape;58;p13"/>
          <p:cNvPicPr/>
          <p:nvPr/>
        </p:nvPicPr>
        <p:blipFill>
          <a:blip r:embed="rId2"/>
          <a:stretch/>
        </p:blipFill>
        <p:spPr bwMode="auto">
          <a:xfrm>
            <a:off x="263880" y="209160"/>
            <a:ext cx="659159" cy="659158"/>
          </a:xfrm>
          <a:prstGeom prst="rect">
            <a:avLst/>
          </a:prstGeom>
          <a:ln>
            <a:noFill/>
          </a:ln>
        </p:spPr>
      </p:pic>
      <p:sp>
        <p:nvSpPr>
          <p:cNvPr id="2004178684" name="CustomShape 2"/>
          <p:cNvSpPr/>
          <p:nvPr/>
        </p:nvSpPr>
        <p:spPr bwMode="auto">
          <a:xfrm>
            <a:off x="378360" y="6310440"/>
            <a:ext cx="431925" cy="334199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600" b="1" strike="noStrike" spc="0">
                <a:solidFill>
                  <a:schemeClr val="bg1"/>
                </a:solidFill>
                <a:latin typeface="Arial"/>
              </a:rPr>
              <a:t>6</a:t>
            </a:r>
            <a:endParaRPr lang="ru-RU" sz="1600" b="0" strike="noStrike" spc="0">
              <a:latin typeface="Arial"/>
            </a:endParaRPr>
          </a:p>
        </p:txBody>
      </p:sp>
      <p:sp>
        <p:nvSpPr>
          <p:cNvPr id="810246553" name="CustomShape 3"/>
          <p:cNvSpPr/>
          <p:nvPr/>
        </p:nvSpPr>
        <p:spPr bwMode="auto">
          <a:xfrm>
            <a:off x="1269000" y="731877"/>
            <a:ext cx="10783077" cy="45360"/>
          </a:xfrm>
          <a:prstGeom prst="rect">
            <a:avLst/>
          </a:prstGeom>
          <a:solidFill>
            <a:srgbClr val="D7C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  <a:p>
            <a:pPr>
              <a:defRPr/>
            </a:pPr>
            <a:r>
              <a:rPr lang="ru-RU"/>
              <a:t>   </a:t>
            </a:r>
            <a:r>
              <a:rPr lang="ru-RU" b="1">
                <a:solidFill>
                  <a:schemeClr val="tx1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ru-RU" b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В соответствии с п.</a:t>
            </a:r>
            <a:r>
              <a:rPr lang="ru-RU" sz="2000" b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27 Постановления Правительства РФ от 02.08.2025 № 1157</a:t>
            </a:r>
            <a:endParaRPr sz="1800" b="1">
              <a:solidFill>
                <a:schemeClr val="accent1">
                  <a:lumMod val="50000"/>
                </a:schemeClr>
              </a:solidFill>
              <a:latin typeface="Calibri Light"/>
              <a:ea typeface="Calibri Light"/>
              <a:cs typeface="Calibri Light"/>
            </a:endParaRPr>
          </a:p>
        </p:txBody>
      </p:sp>
      <p:pic>
        <p:nvPicPr>
          <p:cNvPr id="1169318597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64551" y="5662052"/>
            <a:ext cx="816933" cy="816933"/>
          </a:xfrm>
          <a:prstGeom prst="rect">
            <a:avLst/>
          </a:prstGeom>
        </p:spPr>
      </p:pic>
      <p:pic>
        <p:nvPicPr>
          <p:cNvPr id="1135033911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256075" y="5873895"/>
            <a:ext cx="432852" cy="432852"/>
          </a:xfrm>
          <a:prstGeom prst="rect">
            <a:avLst/>
          </a:prstGeom>
        </p:spPr>
      </p:pic>
      <p:sp>
        <p:nvSpPr>
          <p:cNvPr id="1424773424" name="Прямоугольник 3"/>
          <p:cNvSpPr/>
          <p:nvPr/>
        </p:nvSpPr>
        <p:spPr bwMode="auto">
          <a:xfrm>
            <a:off x="1487486" y="1483565"/>
            <a:ext cx="9985603" cy="64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</a:endParaRPr>
          </a:p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19424796" name="TextBox 6"/>
          <p:cNvSpPr txBox="1"/>
          <p:nvPr/>
        </p:nvSpPr>
        <p:spPr bwMode="auto">
          <a:xfrm flipH="0" flipV="0">
            <a:off x="1487485" y="147961"/>
            <a:ext cx="9866420" cy="701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Внутреннее сообщение </a:t>
            </a:r>
            <a:endParaRPr sz="2400" i="1"/>
          </a:p>
          <a:p>
            <a:pPr>
              <a:defRPr/>
            </a:pPr>
            <a:r>
              <a:rPr lang="ru-RU" sz="1600" b="1" i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endParaRPr sz="1600" b="1" i="1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21997229" name="Shape 370"/>
          <p:cNvSpPr>
            <a:spLocks noChangeArrowheads="1"/>
          </p:cNvSpPr>
          <p:nvPr/>
        </p:nvSpPr>
        <p:spPr bwMode="auto">
          <a:xfrm flipH="0" flipV="0">
            <a:off x="1487485" y="1483564"/>
            <a:ext cx="9452534" cy="488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ts val="998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598" indent="-228600" defTabSz="457200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457200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457200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457200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algn="just">
              <a:buNone/>
              <a:defRPr/>
            </a:pPr>
            <a:r>
              <a:rPr lang="ru-RU" sz="18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При составлении внутреннего сообщения указываются</a:t>
            </a:r>
            <a:r>
              <a:rPr lang="ru-RU" sz="18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:</a:t>
            </a:r>
            <a:endParaRPr lang="ru-RU" sz="1800" b="1" i="1">
              <a:solidFill>
                <a:schemeClr val="accent1">
                  <a:lumMod val="50000"/>
                </a:schemeClr>
              </a:solidFill>
              <a:latin typeface="Calibri Light"/>
              <a:ea typeface="Calibri"/>
              <a:cs typeface="Calibri Light"/>
            </a:endParaRPr>
          </a:p>
          <a:p>
            <a:pPr algn="just">
              <a:buFont typeface="Wingdings"/>
              <a:buChar char="§"/>
              <a:defRPr/>
            </a:pP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признаки либо иные обстоятельства (причины), по которым операция может быть отнесена к необычным операциям;</a:t>
            </a: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buFont typeface="Wingdings"/>
              <a:buChar char="§"/>
              <a:defRPr/>
            </a:pP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содержание (характер) операции, дата, сумма и валюта проведения необычной операции;</a:t>
            </a: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buFont typeface="Wingdings"/>
              <a:buChar char="§"/>
              <a:defRPr/>
            </a:pP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сведения о лице, иностранной структуре без образования юридического лица, проводящих необычную операцию;</a:t>
            </a: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buFont typeface="Wingdings"/>
              <a:buChar char="§"/>
              <a:defRPr/>
            </a:pP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сведения о работнике, составившем внутреннее сообщение, и его подпись;</a:t>
            </a: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buFont typeface="Wingdings"/>
              <a:buChar char="§"/>
              <a:defRPr/>
            </a:pP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дата составления внутреннего сообщения;</a:t>
            </a: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buFont typeface="Wingdings"/>
              <a:buChar char="§"/>
              <a:defRPr/>
            </a:pP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 запись (отметка) о решении специального должностного лица, принятом в отношении внутреннего сообщения, и его мотивированное обоснование;</a:t>
            </a: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buFont typeface="Wingdings"/>
              <a:buChar char="§"/>
              <a:defRPr/>
            </a:pP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 запись (отметка) о решении руководителя организации, индивидуального предпринимателя либо уполномоченного ими лица, принятом в отношении внутреннего сообщения, и его мотивированное обоснование;</a:t>
            </a: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buFont typeface="Wingdings"/>
              <a:buChar char="§"/>
              <a:defRPr/>
            </a:pP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 запись (отметка) о дополнительных мерах (иных действиях), предпринятых в отношении клиента в связи с выявлением необычной операции или ее признаков</a:t>
            </a: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marL="0" indent="0">
              <a:buFont typeface="Arial"/>
              <a:buNone/>
              <a:defRPr/>
            </a:pPr>
            <a:endParaRPr sz="180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just">
              <a:buFont typeface="Arial"/>
              <a:buNone/>
              <a:defRPr/>
            </a:pPr>
            <a:endParaRPr sz="1800">
              <a:solidFill>
                <a:schemeClr val="accent1">
                  <a:lumMod val="50000"/>
                </a:schemeClr>
              </a:solidFill>
              <a:latin typeface="Calibri"/>
              <a:ea typeface="Arial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6018519" name="CustomShape 1"/>
          <p:cNvSpPr/>
          <p:nvPr/>
        </p:nvSpPr>
        <p:spPr bwMode="auto">
          <a:xfrm>
            <a:off x="-68040" y="0"/>
            <a:ext cx="1218960" cy="6857640"/>
          </a:xfrm>
          <a:prstGeom prst="rect">
            <a:avLst/>
          </a:prstGeom>
          <a:solidFill>
            <a:srgbClr val="1532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550681101" name="Google Shape;58;p13"/>
          <p:cNvPicPr/>
          <p:nvPr/>
        </p:nvPicPr>
        <p:blipFill>
          <a:blip r:embed="rId2"/>
          <a:stretch/>
        </p:blipFill>
        <p:spPr bwMode="auto">
          <a:xfrm>
            <a:off x="263880" y="209160"/>
            <a:ext cx="659159" cy="659158"/>
          </a:xfrm>
          <a:prstGeom prst="rect">
            <a:avLst/>
          </a:prstGeom>
          <a:ln>
            <a:noFill/>
          </a:ln>
        </p:spPr>
      </p:pic>
      <p:sp>
        <p:nvSpPr>
          <p:cNvPr id="158902507" name="CustomShape 2"/>
          <p:cNvSpPr/>
          <p:nvPr/>
        </p:nvSpPr>
        <p:spPr bwMode="auto">
          <a:xfrm>
            <a:off x="378360" y="6310440"/>
            <a:ext cx="431818" cy="334199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600" b="1" strike="noStrike">
                <a:solidFill>
                  <a:srgbClr val="FFFFFF"/>
                </a:solidFill>
                <a:latin typeface="PT Serif Caption"/>
              </a:rPr>
              <a:t>7</a:t>
            </a:r>
            <a:endParaRPr lang="ru-RU" sz="1600" b="0" strike="noStrike" spc="0">
              <a:latin typeface="Arial"/>
            </a:endParaRPr>
          </a:p>
        </p:txBody>
      </p:sp>
      <p:sp>
        <p:nvSpPr>
          <p:cNvPr id="2129309271" name="CustomShape 3"/>
          <p:cNvSpPr/>
          <p:nvPr/>
        </p:nvSpPr>
        <p:spPr bwMode="auto">
          <a:xfrm>
            <a:off x="1269000" y="731877"/>
            <a:ext cx="10783077" cy="45360"/>
          </a:xfrm>
          <a:prstGeom prst="rect">
            <a:avLst/>
          </a:prstGeom>
          <a:solidFill>
            <a:srgbClr val="D7C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76316078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64551" y="5662052"/>
            <a:ext cx="816933" cy="816933"/>
          </a:xfrm>
          <a:prstGeom prst="rect">
            <a:avLst/>
          </a:prstGeom>
        </p:spPr>
      </p:pic>
      <p:pic>
        <p:nvPicPr>
          <p:cNvPr id="597169799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256075" y="5873895"/>
            <a:ext cx="432852" cy="432852"/>
          </a:xfrm>
          <a:prstGeom prst="rect">
            <a:avLst/>
          </a:prstGeom>
        </p:spPr>
      </p:pic>
      <p:sp>
        <p:nvSpPr>
          <p:cNvPr id="754572324" name="Прямоугольник 3"/>
          <p:cNvSpPr/>
          <p:nvPr/>
        </p:nvSpPr>
        <p:spPr bwMode="auto">
          <a:xfrm>
            <a:off x="1487486" y="1483565"/>
            <a:ext cx="9985603" cy="64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</a:endParaRPr>
          </a:p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94379125" name="TextBox 6"/>
          <p:cNvSpPr txBox="1"/>
          <p:nvPr/>
        </p:nvSpPr>
        <p:spPr bwMode="auto">
          <a:xfrm flipH="0" flipV="0">
            <a:off x="1412537" y="251208"/>
            <a:ext cx="9628883" cy="457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Нормативное регулирование </a:t>
            </a:r>
            <a:r>
              <a:rPr sz="2400" b="1" i="1" u="none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выявления</a:t>
            </a:r>
            <a:r>
              <a:rPr sz="2400" b="1" i="1" u="none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</a:t>
            </a:r>
            <a:r>
              <a:rPr lang="ru-RU" sz="2400" b="1" i="1" u="none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подозрительных операций</a:t>
            </a:r>
            <a:r>
              <a:rPr lang="ru-RU" sz="24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</a:t>
            </a:r>
            <a:endParaRPr sz="2400" b="1" i="1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</p:txBody>
      </p:sp>
      <p:sp>
        <p:nvSpPr>
          <p:cNvPr id="1014041056" name="Shape 370"/>
          <p:cNvSpPr>
            <a:spLocks noChangeArrowheads="1"/>
          </p:cNvSpPr>
          <p:nvPr/>
        </p:nvSpPr>
        <p:spPr bwMode="auto">
          <a:xfrm flipH="0" flipV="0">
            <a:off x="1347805" y="887594"/>
            <a:ext cx="9654540" cy="5759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ts val="998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>
              <a:lnSpc>
                <a:spcPct val="90000"/>
              </a:lnSpc>
              <a:spcBef>
                <a:spcPts val="498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598" indent="-228600" defTabSz="457200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457200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457200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457200">
              <a:lnSpc>
                <a:spcPct val="90000"/>
              </a:lnSpc>
              <a:spcBef>
                <a:spcPts val="498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algn="just">
              <a:lnSpc>
                <a:spcPct val="114999"/>
              </a:lnSpc>
              <a:buNone/>
              <a:defRPr/>
            </a:pP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lnSpc>
                <a:spcPct val="114999"/>
              </a:lnSpc>
              <a:buNone/>
              <a:defRPr/>
            </a:pP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Приказ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Росфинмониторинга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от 08.02.2022 № 18 «Об утверждении Особенностей представления в Федеральную службу по финансовому мониторингу информации, предусмотренной Федеральным законом от 7 августа 2001 г. № 115-ФЗ «О противодействии легализации (отмыванию) доходов, полученных преступным путем, и финансированию терроризма»</a:t>
            </a:r>
            <a:endParaRPr lang="ru-RU" sz="1800">
              <a:solidFill>
                <a:schemeClr val="accent1">
                  <a:lumMod val="50000"/>
                </a:schemeClr>
              </a:solidFill>
              <a:latin typeface="Calibri Light"/>
              <a:ea typeface="Calibri"/>
              <a:cs typeface="Calibri Light"/>
            </a:endParaRPr>
          </a:p>
          <a:p>
            <a:pPr algn="just">
              <a:lnSpc>
                <a:spcPct val="114999"/>
              </a:lnSpc>
              <a:buNone/>
              <a:defRPr/>
            </a:pPr>
            <a:endParaRPr lang="ru-RU" sz="1800">
              <a:solidFill>
                <a:schemeClr val="accent1">
                  <a:lumMod val="50000"/>
                </a:schemeClr>
              </a:solidFill>
              <a:latin typeface="Calibri Light"/>
              <a:ea typeface="Calibri"/>
              <a:cs typeface="Calibri Light"/>
            </a:endParaRPr>
          </a:p>
          <a:p>
            <a:pPr algn="just">
              <a:lnSpc>
                <a:spcPct val="114999"/>
              </a:lnSpc>
              <a:buNone/>
              <a:defRPr/>
            </a:pP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Описание структур наименования, служебной и информационной частей ФЭС размещается на официальном сайте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Росфинмониторинга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в информационно-телекоммуникационной сети «Интернет» по адресу www.fedsfm.ru в разделе «Документы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Росфинмониторинга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» (фактически является приложением к приказу 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Росфинмониторинга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от 08.02.2022 № 18 и содержит инструкции по порядку формирования ФЭС)</a:t>
            </a:r>
            <a:endParaRPr lang="ru-RU" sz="1800">
              <a:solidFill>
                <a:schemeClr val="accent1">
                  <a:lumMod val="50000"/>
                </a:schemeClr>
              </a:solidFill>
              <a:latin typeface="Calibri Light"/>
              <a:ea typeface="Calibri"/>
              <a:cs typeface="Calibri Light"/>
            </a:endParaRPr>
          </a:p>
          <a:p>
            <a:pPr algn="just">
              <a:lnSpc>
                <a:spcPct val="114999"/>
              </a:lnSpc>
              <a:buNone/>
              <a:defRPr/>
            </a:pP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lnSpc>
                <a:spcPct val="114999"/>
              </a:lnSpc>
              <a:buNone/>
              <a:defRPr/>
            </a:pPr>
            <a:r>
              <a:rPr lang="ru-RU" sz="18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В приложении № 5 содержится Справочник кодов видов признаков необычных операций (сделок), информация о которых представляется в </a:t>
            </a:r>
            <a:r>
              <a:rPr lang="ru-RU" sz="18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Росфинмониторинг</a:t>
            </a:r>
            <a:endParaRPr sz="1800" b="1" i="1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  <a:defRPr/>
            </a:pP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buNone/>
              <a:defRPr/>
            </a:pPr>
            <a:endParaRPr lang="ru-RU" sz="1600" b="1">
              <a:ea typeface="Calibri"/>
              <a:cs typeface="Calibri"/>
            </a:endParaRPr>
          </a:p>
          <a:p>
            <a:pPr algn="just">
              <a:buNone/>
              <a:defRPr/>
            </a:pPr>
            <a:endParaRPr lang="ru-RU" sz="1600" b="1">
              <a:ea typeface="Calibri"/>
              <a:cs typeface="Calibri"/>
            </a:endParaRPr>
          </a:p>
          <a:p>
            <a:pPr algn="just">
              <a:buNone/>
              <a:defRPr/>
            </a:pPr>
            <a:endParaRPr lang="ru-RU" sz="1600" b="1">
              <a:ea typeface="Calibri"/>
              <a:cs typeface="Calibri"/>
            </a:endParaRPr>
          </a:p>
          <a:p>
            <a:pPr algn="just">
              <a:buNone/>
              <a:defRPr/>
            </a:pPr>
            <a:endParaRPr lang="ru-RU" sz="1600" b="1">
              <a:ea typeface="Calibri"/>
              <a:cs typeface="Calibri"/>
            </a:endParaRPr>
          </a:p>
          <a:p>
            <a:pPr algn="just">
              <a:buNone/>
              <a:defRPr/>
            </a:pPr>
            <a:r>
              <a:rPr lang="ru-RU" sz="1600" b="1">
                <a:ea typeface="Calibri"/>
                <a:cs typeface="Calibri"/>
              </a:rPr>
              <a:t> </a:t>
            </a:r>
            <a:endParaRPr/>
          </a:p>
          <a:p>
            <a:pPr algn="ctr">
              <a:buNone/>
              <a:defRPr/>
            </a:pPr>
            <a:endParaRPr sz="20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78229206" name="CustomShape 1"/>
          <p:cNvSpPr/>
          <p:nvPr/>
        </p:nvSpPr>
        <p:spPr bwMode="auto">
          <a:xfrm>
            <a:off x="-68040" y="0"/>
            <a:ext cx="1218960" cy="6857640"/>
          </a:xfrm>
          <a:prstGeom prst="rect">
            <a:avLst/>
          </a:prstGeom>
          <a:solidFill>
            <a:srgbClr val="1532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778591885" name="Google Shape;58;p13"/>
          <p:cNvPicPr/>
          <p:nvPr/>
        </p:nvPicPr>
        <p:blipFill>
          <a:blip r:embed="rId2"/>
          <a:stretch/>
        </p:blipFill>
        <p:spPr bwMode="auto">
          <a:xfrm>
            <a:off x="263880" y="209160"/>
            <a:ext cx="659158" cy="659157"/>
          </a:xfrm>
          <a:prstGeom prst="rect">
            <a:avLst/>
          </a:prstGeom>
          <a:ln>
            <a:noFill/>
          </a:ln>
        </p:spPr>
      </p:pic>
      <p:sp>
        <p:nvSpPr>
          <p:cNvPr id="1888569961" name="CustomShape 2"/>
          <p:cNvSpPr/>
          <p:nvPr/>
        </p:nvSpPr>
        <p:spPr bwMode="auto">
          <a:xfrm>
            <a:off x="376289" y="6313332"/>
            <a:ext cx="434697" cy="334199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600" b="1" strike="noStrike" spc="0">
                <a:solidFill>
                  <a:schemeClr val="bg1"/>
                </a:solidFill>
                <a:latin typeface="Arial"/>
              </a:rPr>
              <a:t>8</a:t>
            </a:r>
            <a:endParaRPr lang="ru-RU" sz="1600" b="0" strike="noStrike" spc="0">
              <a:latin typeface="Arial"/>
            </a:endParaRPr>
          </a:p>
        </p:txBody>
      </p:sp>
      <p:sp>
        <p:nvSpPr>
          <p:cNvPr id="1455139180" name="CustomShape 3"/>
          <p:cNvSpPr/>
          <p:nvPr/>
        </p:nvSpPr>
        <p:spPr bwMode="auto">
          <a:xfrm>
            <a:off x="1269000" y="731876"/>
            <a:ext cx="10783076" cy="45360"/>
          </a:xfrm>
          <a:prstGeom prst="rect">
            <a:avLst/>
          </a:prstGeom>
          <a:solidFill>
            <a:srgbClr val="D7C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540357913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64550" y="5662051"/>
            <a:ext cx="816932" cy="816932"/>
          </a:xfrm>
          <a:prstGeom prst="rect">
            <a:avLst/>
          </a:prstGeom>
        </p:spPr>
      </p:pic>
      <p:pic>
        <p:nvPicPr>
          <p:cNvPr id="160388404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256075" y="5873895"/>
            <a:ext cx="432851" cy="432851"/>
          </a:xfrm>
          <a:prstGeom prst="rect">
            <a:avLst/>
          </a:prstGeom>
        </p:spPr>
      </p:pic>
      <p:sp>
        <p:nvSpPr>
          <p:cNvPr id="567979895" name="Прямоугольник 3"/>
          <p:cNvSpPr/>
          <p:nvPr/>
        </p:nvSpPr>
        <p:spPr bwMode="auto">
          <a:xfrm>
            <a:off x="1487485" y="1483564"/>
            <a:ext cx="9985602" cy="640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</a:endParaRPr>
          </a:p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08578365" name="TextBox 6"/>
          <p:cNvSpPr txBox="1"/>
          <p:nvPr/>
        </p:nvSpPr>
        <p:spPr bwMode="auto">
          <a:xfrm flipH="0" flipV="0">
            <a:off x="1458774" y="251208"/>
            <a:ext cx="9628882" cy="457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Нормативное регулирование </a:t>
            </a:r>
            <a:r>
              <a:rPr sz="2400" b="1" i="1" u="none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выявления</a:t>
            </a:r>
            <a:r>
              <a:rPr sz="2400" b="1" i="1" u="none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</a:t>
            </a:r>
            <a:r>
              <a:rPr lang="ru-RU" sz="2400" b="1" i="1" u="none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подозрительных операций</a:t>
            </a:r>
            <a:r>
              <a:rPr lang="ru-RU" sz="24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</a:t>
            </a:r>
            <a:endParaRPr sz="2400" b="1" i="1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</p:txBody>
      </p:sp>
      <p:sp>
        <p:nvSpPr>
          <p:cNvPr id="2072105409" name="Shape 370"/>
          <p:cNvSpPr>
            <a:spLocks noChangeArrowheads="1"/>
          </p:cNvSpPr>
          <p:nvPr/>
        </p:nvSpPr>
        <p:spPr bwMode="auto">
          <a:xfrm flipH="0" flipV="0">
            <a:off x="1347804" y="887593"/>
            <a:ext cx="9654540" cy="5759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ts val="997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>
              <a:lnSpc>
                <a:spcPct val="90000"/>
              </a:lnSpc>
              <a:spcBef>
                <a:spcPts val="497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>
              <a:lnSpc>
                <a:spcPct val="90000"/>
              </a:lnSpc>
              <a:spcBef>
                <a:spcPts val="497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>
              <a:lnSpc>
                <a:spcPct val="90000"/>
              </a:lnSpc>
              <a:spcBef>
                <a:spcPts val="497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>
              <a:lnSpc>
                <a:spcPct val="90000"/>
              </a:lnSpc>
              <a:spcBef>
                <a:spcPts val="497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597" indent="-228600" defTabSz="457200">
              <a:lnSpc>
                <a:spcPct val="90000"/>
              </a:lnSpc>
              <a:spcBef>
                <a:spcPts val="497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457200">
              <a:lnSpc>
                <a:spcPct val="90000"/>
              </a:lnSpc>
              <a:spcBef>
                <a:spcPts val="497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457200">
              <a:lnSpc>
                <a:spcPct val="90000"/>
              </a:lnSpc>
              <a:spcBef>
                <a:spcPts val="497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457200">
              <a:lnSpc>
                <a:spcPct val="90000"/>
              </a:lnSpc>
              <a:spcBef>
                <a:spcPts val="497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algn="just">
              <a:buNone/>
              <a:defRPr/>
            </a:pPr>
            <a:endParaRPr sz="1800" b="1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lnSpc>
                <a:spcPct val="150000"/>
              </a:lnSpc>
              <a:buNone/>
              <a:defRPr/>
            </a:pPr>
            <a:r>
              <a:rPr lang="ru-RU" sz="1800" b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Участникам оборота ДМДК следует руководствоваться общими признаками необычных операций (сделок) (</a:t>
            </a:r>
            <a:r>
              <a:rPr lang="ru-RU" sz="1800" b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код группы 11</a:t>
            </a:r>
            <a:r>
              <a:rPr lang="ru-RU" sz="1800" b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) и признаками необычных операций (сделок), выявляемыми при осуществлении скупки, купли-продажи драгоценных металлов и драгоценных камней, ювелирных изделий из них и лома таких изделий (</a:t>
            </a:r>
            <a:r>
              <a:rPr lang="ru-RU" sz="1800" b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код группы 38</a:t>
            </a:r>
            <a:r>
              <a:rPr lang="ru-RU" sz="1800" b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)</a:t>
            </a:r>
            <a:endParaRPr sz="1800" b="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lnSpc>
                <a:spcPct val="150000"/>
              </a:lnSpc>
              <a:buNone/>
              <a:defRPr/>
            </a:pPr>
            <a:endParaRPr lang="ru-RU" sz="1800" b="1">
              <a:solidFill>
                <a:schemeClr val="accent1">
                  <a:lumMod val="50000"/>
                </a:schemeClr>
              </a:solidFill>
              <a:latin typeface="Calibri Light"/>
              <a:ea typeface="Calibri"/>
              <a:cs typeface="Calibri Light"/>
            </a:endParaRPr>
          </a:p>
          <a:p>
            <a:pPr algn="just">
              <a:lnSpc>
                <a:spcPct val="150000"/>
              </a:lnSpc>
              <a:buNone/>
              <a:defRPr/>
            </a:pPr>
            <a:r>
              <a:rPr lang="ru-RU" sz="24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ВАЖНО</a:t>
            </a:r>
            <a:r>
              <a:rPr lang="ru-RU" sz="24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!</a:t>
            </a:r>
            <a:endParaRPr sz="2200" b="1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lnSpc>
                <a:spcPct val="150000"/>
              </a:lnSpc>
              <a:buNone/>
              <a:defRPr/>
            </a:pPr>
            <a:r>
              <a:rPr lang="ru-RU" sz="18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Перечень признаков необычных операций (сделок), содержащийся в Справочнике, не является исчерпывающим </a:t>
            </a:r>
            <a:endParaRPr lang="ru-RU" sz="1800" b="1" i="1">
              <a:solidFill>
                <a:schemeClr val="accent1">
                  <a:lumMod val="50000"/>
                </a:schemeClr>
              </a:solidFill>
              <a:latin typeface="Calibri Light"/>
              <a:ea typeface="Calibri"/>
              <a:cs typeface="Calibri Light"/>
            </a:endParaRPr>
          </a:p>
          <a:p>
            <a:pPr algn="just">
              <a:lnSpc>
                <a:spcPct val="150000"/>
              </a:lnSpc>
              <a:buNone/>
              <a:defRPr/>
            </a:pPr>
            <a:r>
              <a:rPr lang="ru-RU" sz="18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Операция может иметь иные, не отраженные в перечне признаки, дающие основание полагать, что она осуществляется в целях ОД/ФТ/ЭД/ФРОМУ</a:t>
            </a:r>
            <a:endParaRPr sz="1800" b="1" i="1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None/>
              <a:defRPr/>
            </a:pPr>
            <a:endParaRPr lang="ru-RU" sz="1600" b="1">
              <a:ea typeface="Calibri"/>
              <a:cs typeface="Calibri"/>
            </a:endParaRPr>
          </a:p>
          <a:p>
            <a:pPr algn="just">
              <a:buNone/>
              <a:defRPr/>
            </a:pPr>
            <a:endParaRPr lang="ru-RU" sz="1600" b="1">
              <a:ea typeface="Calibri"/>
              <a:cs typeface="Calibri"/>
            </a:endParaRPr>
          </a:p>
          <a:p>
            <a:pPr algn="just">
              <a:buNone/>
              <a:defRPr/>
            </a:pPr>
            <a:endParaRPr lang="ru-RU" sz="1600" b="1">
              <a:ea typeface="Calibri"/>
              <a:cs typeface="Calibri"/>
            </a:endParaRPr>
          </a:p>
          <a:p>
            <a:pPr algn="just">
              <a:buNone/>
              <a:defRPr/>
            </a:pPr>
            <a:endParaRPr lang="ru-RU" sz="1600" b="1">
              <a:ea typeface="Calibri"/>
              <a:cs typeface="Calibri"/>
            </a:endParaRPr>
          </a:p>
          <a:p>
            <a:pPr algn="just">
              <a:buNone/>
              <a:defRPr/>
            </a:pPr>
            <a:r>
              <a:rPr lang="ru-RU" sz="1600" b="1">
                <a:ea typeface="Calibri"/>
                <a:cs typeface="Calibri"/>
              </a:rPr>
              <a:t> </a:t>
            </a:r>
            <a:endParaRPr/>
          </a:p>
          <a:p>
            <a:pPr algn="ctr">
              <a:buNone/>
              <a:defRPr/>
            </a:pPr>
            <a:endParaRPr sz="20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8530200" name="CustomShape 1"/>
          <p:cNvSpPr/>
          <p:nvPr/>
        </p:nvSpPr>
        <p:spPr bwMode="auto">
          <a:xfrm>
            <a:off x="-68040" y="0"/>
            <a:ext cx="1218960" cy="6857640"/>
          </a:xfrm>
          <a:prstGeom prst="rect">
            <a:avLst/>
          </a:prstGeom>
          <a:solidFill>
            <a:srgbClr val="1532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39267616" name="Google Shape;58;p13"/>
          <p:cNvPicPr/>
          <p:nvPr/>
        </p:nvPicPr>
        <p:blipFill>
          <a:blip r:embed="rId2"/>
          <a:stretch/>
        </p:blipFill>
        <p:spPr bwMode="auto">
          <a:xfrm>
            <a:off x="263880" y="209160"/>
            <a:ext cx="659158" cy="659157"/>
          </a:xfrm>
          <a:prstGeom prst="rect">
            <a:avLst/>
          </a:prstGeom>
          <a:ln>
            <a:noFill/>
          </a:ln>
        </p:spPr>
      </p:pic>
      <p:sp>
        <p:nvSpPr>
          <p:cNvPr id="1286957450" name="CustomShape 2"/>
          <p:cNvSpPr/>
          <p:nvPr/>
        </p:nvSpPr>
        <p:spPr bwMode="auto">
          <a:xfrm>
            <a:off x="378360" y="6310440"/>
            <a:ext cx="433256" cy="334199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600" b="1" strike="noStrike">
                <a:solidFill>
                  <a:srgbClr val="FFFFFF"/>
                </a:solidFill>
                <a:latin typeface="PT Serif Caption"/>
              </a:rPr>
              <a:t>9</a:t>
            </a:r>
            <a:endParaRPr lang="ru-RU" sz="1600" b="0" strike="noStrike" spc="0">
              <a:latin typeface="Arial"/>
            </a:endParaRPr>
          </a:p>
        </p:txBody>
      </p:sp>
      <p:sp>
        <p:nvSpPr>
          <p:cNvPr id="559670081" name="CustomShape 3"/>
          <p:cNvSpPr/>
          <p:nvPr/>
        </p:nvSpPr>
        <p:spPr bwMode="auto">
          <a:xfrm>
            <a:off x="1269000" y="731876"/>
            <a:ext cx="10783076" cy="45360"/>
          </a:xfrm>
          <a:prstGeom prst="rect">
            <a:avLst/>
          </a:prstGeom>
          <a:solidFill>
            <a:srgbClr val="D7C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061573977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64550" y="5662051"/>
            <a:ext cx="816932" cy="816932"/>
          </a:xfrm>
          <a:prstGeom prst="rect">
            <a:avLst/>
          </a:prstGeom>
        </p:spPr>
      </p:pic>
      <p:pic>
        <p:nvPicPr>
          <p:cNvPr id="775556835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256075" y="5873895"/>
            <a:ext cx="432851" cy="432851"/>
          </a:xfrm>
          <a:prstGeom prst="rect">
            <a:avLst/>
          </a:prstGeom>
        </p:spPr>
      </p:pic>
      <p:sp>
        <p:nvSpPr>
          <p:cNvPr id="2016299514" name="Прямоугольник 3"/>
          <p:cNvSpPr/>
          <p:nvPr/>
        </p:nvSpPr>
        <p:spPr bwMode="auto">
          <a:xfrm flipH="0" flipV="0">
            <a:off x="1430460" y="951544"/>
            <a:ext cx="9703207" cy="5639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800" b="1" i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ч. </a:t>
            </a:r>
            <a:r>
              <a:rPr lang="ru-RU" sz="1800" b="1" i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2 ст. 15.27 КоАП РФ</a:t>
            </a: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 </a:t>
            </a: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– </a:t>
            </a: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административная ответственность за неисполнение законодательства в части организации и (или) осуществления внутреннего контроля, </a:t>
            </a:r>
            <a:r>
              <a:rPr lang="ru-RU" sz="1600" b="1" i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повлекшее непредставление в </a:t>
            </a:r>
            <a:r>
              <a:rPr lang="ru-RU" sz="1600" b="1" i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Росфинмониторинг</a:t>
            </a:r>
            <a:r>
              <a:rPr lang="ru-RU" sz="1600" b="1" i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 </a:t>
            </a: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сведений об операциях, в отношении которых у сотрудников организации, осуществляющей операции с денежными средствами или иным имуществом, возникают подозрения, что они осуществляются в целях ОД/ФТ</a:t>
            </a:r>
            <a:endParaRPr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defRPr/>
            </a:pPr>
            <a:endParaRPr sz="16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defRPr/>
            </a:pPr>
            <a:r>
              <a:rPr lang="ru-RU" sz="1800" b="1" i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Наказание – административный штраф</a:t>
            </a:r>
            <a:endParaRPr lang="ru-RU" sz="1800" b="1" i="1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defRPr/>
            </a:pPr>
            <a:endParaRPr sz="800" b="1" i="1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defRPr/>
            </a:pP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для </a:t>
            </a: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должностных лиц </a:t>
            </a: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– </a:t>
            </a:r>
            <a:r>
              <a:rPr lang="ru-RU" sz="1600" b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от 30 до 50 </a:t>
            </a:r>
            <a:r>
              <a:rPr lang="ru-RU" sz="1600" b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тысяч рублей</a:t>
            </a: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; </a:t>
            </a:r>
            <a:endParaRPr lang="ru-RU" sz="16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defRPr/>
            </a:pP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для юридических лиц – </a:t>
            </a:r>
            <a:r>
              <a:rPr lang="ru-RU" sz="1600" b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от </a:t>
            </a:r>
            <a:r>
              <a:rPr lang="ru-RU" sz="1600" b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200 до 400 </a:t>
            </a:r>
            <a:r>
              <a:rPr lang="ru-RU" sz="1600" b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тысяч рублей</a:t>
            </a: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 или </a:t>
            </a: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административное </a:t>
            </a:r>
            <a:r>
              <a:rPr lang="ru-RU" sz="1600" b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приостановление </a:t>
            </a:r>
            <a:r>
              <a:rPr lang="ru-RU" sz="1600" b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деятельности на срок до </a:t>
            </a:r>
            <a:r>
              <a:rPr lang="ru-RU" sz="1600" b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60 </a:t>
            </a:r>
            <a:r>
              <a:rPr lang="ru-RU" sz="1600" b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суток</a:t>
            </a:r>
            <a:endParaRPr sz="1600" b="1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defRPr/>
            </a:pPr>
            <a:endParaRPr sz="16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defRPr/>
            </a:pPr>
            <a:r>
              <a:rPr lang="ru-RU" sz="1600" b="1" i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За </a:t>
            </a:r>
            <a:r>
              <a:rPr lang="ru-RU" sz="1600" b="1" i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административные правонарушения, предусмотренные </a:t>
            </a:r>
            <a:r>
              <a:rPr lang="ru-RU" sz="1600" b="1" i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статьей 15.27 КоАП РФ индивидуальные предприниматели </a:t>
            </a:r>
            <a:r>
              <a:rPr lang="ru-RU" sz="1600" b="1" i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несут административную ответственность как юридические лица</a:t>
            </a:r>
            <a:endParaRPr sz="1600" b="1" i="1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>
              <a:defRPr/>
            </a:pPr>
            <a:endParaRPr sz="16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defRPr/>
            </a:pPr>
            <a:r>
              <a:rPr lang="ru-RU" sz="1600" b="1" i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Срок давности привлечения к административной ответственности 1 год </a:t>
            </a:r>
            <a:endParaRPr sz="1600" b="1" i="1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defRPr/>
            </a:pPr>
            <a:endParaRPr sz="16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defRPr/>
            </a:pP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Исчисляется </a:t>
            </a: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со дня, следующего за последним днем срока, установленного п. 3 ст. 7 ФЗ № 115-ФЗ для направления сведений о СПО в </a:t>
            </a: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Росфинмониторинг</a:t>
            </a:r>
            <a:endParaRPr>
              <a:solidFill>
                <a:schemeClr val="accent1">
                  <a:lumMod val="50000"/>
                </a:schemeClr>
              </a:solidFill>
            </a:endParaRPr>
          </a:p>
          <a:p>
            <a:pPr>
              <a:defRPr/>
            </a:pPr>
            <a:endParaRPr sz="16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>
              <a:defRPr/>
            </a:pP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За </a:t>
            </a: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одно правонарушение </a:t>
            </a: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может быть привлечена к АО как организация, </a:t>
            </a: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не </a:t>
            </a: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представившая </a:t>
            </a: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сведений о СПО, так и </a:t>
            </a: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ее должностное лицо </a:t>
            </a: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(СДЛ, </a:t>
            </a: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руководитель), не исполнившее </a:t>
            </a: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возложенные на него должностные </a:t>
            </a:r>
            <a:r>
              <a:rPr lang="ru-RU" sz="16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обязанности</a:t>
            </a:r>
            <a:endParaRPr sz="16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</p:txBody>
      </p:sp>
      <p:sp>
        <p:nvSpPr>
          <p:cNvPr id="1251579046" name="TextBox 6"/>
          <p:cNvSpPr txBox="1"/>
          <p:nvPr/>
        </p:nvSpPr>
        <p:spPr bwMode="auto">
          <a:xfrm flipH="0" flipV="0">
            <a:off x="1473299" y="154572"/>
            <a:ext cx="10353556" cy="457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2400" b="1" i="1" u="none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Административная ответственность за </a:t>
            </a:r>
            <a:r>
              <a:rPr lang="ru-RU" sz="2400" b="1" i="1" u="none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непредставление </a:t>
            </a:r>
            <a:r>
              <a:rPr lang="ru-RU" sz="2400" b="1" i="1" u="none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сведений о СПО</a:t>
            </a:r>
            <a:r>
              <a:rPr lang="ru-RU" sz="22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</a:t>
            </a:r>
            <a:endParaRPr sz="2200" b="1" i="1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39167673" name="CustomShape 1"/>
          <p:cNvSpPr/>
          <p:nvPr/>
        </p:nvSpPr>
        <p:spPr bwMode="auto">
          <a:xfrm>
            <a:off x="-68040" y="0"/>
            <a:ext cx="1218960" cy="6857640"/>
          </a:xfrm>
          <a:prstGeom prst="rect">
            <a:avLst/>
          </a:prstGeom>
          <a:solidFill>
            <a:srgbClr val="1532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456279466" name="Google Shape;58;p13"/>
          <p:cNvPicPr/>
          <p:nvPr/>
        </p:nvPicPr>
        <p:blipFill>
          <a:blip r:embed="rId2"/>
          <a:stretch/>
        </p:blipFill>
        <p:spPr bwMode="auto">
          <a:xfrm>
            <a:off x="263880" y="209160"/>
            <a:ext cx="659158" cy="659157"/>
          </a:xfrm>
          <a:prstGeom prst="rect">
            <a:avLst/>
          </a:prstGeom>
          <a:ln>
            <a:noFill/>
          </a:ln>
        </p:spPr>
      </p:pic>
      <p:sp>
        <p:nvSpPr>
          <p:cNvPr id="1511209951" name="CustomShape 2"/>
          <p:cNvSpPr/>
          <p:nvPr/>
        </p:nvSpPr>
        <p:spPr bwMode="auto">
          <a:xfrm>
            <a:off x="378360" y="6310440"/>
            <a:ext cx="432896" cy="334199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600" b="1" strike="noStrike">
                <a:solidFill>
                  <a:srgbClr val="FFFFFF"/>
                </a:solidFill>
                <a:latin typeface="PT Serif Caption"/>
              </a:rPr>
              <a:t>10</a:t>
            </a:r>
            <a:endParaRPr lang="ru-RU" sz="1600" b="0" strike="noStrike" spc="0">
              <a:latin typeface="Arial"/>
            </a:endParaRPr>
          </a:p>
        </p:txBody>
      </p:sp>
      <p:sp>
        <p:nvSpPr>
          <p:cNvPr id="2108569467" name="CustomShape 3"/>
          <p:cNvSpPr/>
          <p:nvPr/>
        </p:nvSpPr>
        <p:spPr bwMode="auto">
          <a:xfrm>
            <a:off x="1269000" y="731876"/>
            <a:ext cx="10783076" cy="45360"/>
          </a:xfrm>
          <a:prstGeom prst="rect">
            <a:avLst/>
          </a:prstGeom>
          <a:solidFill>
            <a:srgbClr val="D7C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49378936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64550" y="5662051"/>
            <a:ext cx="816932" cy="816932"/>
          </a:xfrm>
          <a:prstGeom prst="rect">
            <a:avLst/>
          </a:prstGeom>
        </p:spPr>
      </p:pic>
      <p:pic>
        <p:nvPicPr>
          <p:cNvPr id="718963063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256075" y="5873895"/>
            <a:ext cx="432851" cy="432851"/>
          </a:xfrm>
          <a:prstGeom prst="rect">
            <a:avLst/>
          </a:prstGeom>
        </p:spPr>
      </p:pic>
      <p:sp>
        <p:nvSpPr>
          <p:cNvPr id="1729474250" name="Прямоугольник 3"/>
          <p:cNvSpPr/>
          <p:nvPr/>
        </p:nvSpPr>
        <p:spPr bwMode="auto">
          <a:xfrm>
            <a:off x="1487485" y="1483564"/>
            <a:ext cx="9985602" cy="640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</a:endParaRPr>
          </a:p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1852106" name="TextBox 6"/>
          <p:cNvSpPr txBox="1"/>
          <p:nvPr/>
        </p:nvSpPr>
        <p:spPr bwMode="auto">
          <a:xfrm flipH="0" flipV="0">
            <a:off x="1487484" y="108333"/>
            <a:ext cx="10515433" cy="457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24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Административная ответственность за </a:t>
            </a:r>
            <a:r>
              <a:rPr lang="ru-RU" sz="24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непредоставление</a:t>
            </a:r>
            <a:r>
              <a:rPr lang="ru-RU" sz="24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сведений о СПО </a:t>
            </a:r>
            <a:endParaRPr sz="2200">
              <a:latin typeface="Calibri Light"/>
              <a:cs typeface="Calibri Light"/>
            </a:endParaRPr>
          </a:p>
        </p:txBody>
      </p:sp>
      <p:sp>
        <p:nvSpPr>
          <p:cNvPr id="960848905" name="Shape 370"/>
          <p:cNvSpPr>
            <a:spLocks noChangeArrowheads="1"/>
          </p:cNvSpPr>
          <p:nvPr/>
        </p:nvSpPr>
        <p:spPr bwMode="auto">
          <a:xfrm>
            <a:off x="1612014" y="887595"/>
            <a:ext cx="9452535" cy="5759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ts val="997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>
              <a:lnSpc>
                <a:spcPct val="90000"/>
              </a:lnSpc>
              <a:spcBef>
                <a:spcPts val="497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>
              <a:lnSpc>
                <a:spcPct val="90000"/>
              </a:lnSpc>
              <a:spcBef>
                <a:spcPts val="497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>
              <a:lnSpc>
                <a:spcPct val="90000"/>
              </a:lnSpc>
              <a:spcBef>
                <a:spcPts val="497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>
              <a:lnSpc>
                <a:spcPct val="90000"/>
              </a:lnSpc>
              <a:spcBef>
                <a:spcPts val="497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597" indent="-228600" defTabSz="457200">
              <a:lnSpc>
                <a:spcPct val="90000"/>
              </a:lnSpc>
              <a:spcBef>
                <a:spcPts val="497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457200">
              <a:lnSpc>
                <a:spcPct val="90000"/>
              </a:lnSpc>
              <a:spcBef>
                <a:spcPts val="497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457200">
              <a:lnSpc>
                <a:spcPct val="90000"/>
              </a:lnSpc>
              <a:spcBef>
                <a:spcPts val="497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457200">
              <a:lnSpc>
                <a:spcPct val="90000"/>
              </a:lnSpc>
              <a:spcBef>
                <a:spcPts val="497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1544329" y="1305769"/>
            <a:ext cx="10039530" cy="4206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800" b="1" i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Протоколы об административных правонарушениях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 </a:t>
            </a:r>
            <a:endParaRPr lang="ru-RU"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defRPr/>
            </a:pPr>
            <a:endParaRPr lang="ru-RU"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defRPr/>
            </a:pP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составляются должностными лицами Федеральной пробирной палаты в случае выявления нарушений законодательства о ПОД/ФТ/ЭД/ФРОМУ по результатам плановых и внеплановых проверок (выездных или документарных)</a:t>
            </a: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>
              <a:defRPr/>
            </a:pP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>
              <a:defRPr/>
            </a:pP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>
              <a:defRPr/>
            </a:pPr>
            <a:r>
              <a:rPr lang="ru-RU" sz="1800" b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Административные дела рассматриваются:</a:t>
            </a:r>
            <a:endParaRPr lang="ru-RU" sz="1800" b="1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>
              <a:defRPr/>
            </a:pPr>
            <a:endParaRPr sz="1800" b="1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>
              <a:defRPr/>
            </a:pP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>
              <a:defRPr/>
            </a:pPr>
            <a:r>
              <a:rPr lang="ru-RU" sz="1800" b="1" i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в отношении должностных лиц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 – мировыми судьями по месту совершения правонарушения;</a:t>
            </a: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>
              <a:defRPr/>
            </a:pP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>
              <a:defRPr/>
            </a:pPr>
            <a:r>
              <a:rPr lang="ru-RU" sz="1800" b="1" i="1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в отношении юридических лиц</a:t>
            </a:r>
            <a:r>
              <a:rPr lang="ru-RU" sz="1800">
                <a:solidFill>
                  <a:schemeClr val="accent1">
                    <a:lumMod val="50000"/>
                  </a:schemeClr>
                </a:solidFill>
                <a:latin typeface="Calibri Light"/>
                <a:cs typeface="Calibri Light"/>
              </a:rPr>
              <a:t> – судами общей юрисдикции по месту совершения правонарушения</a:t>
            </a:r>
            <a:endParaRPr sz="1600">
              <a:latin typeface="Calibri Light"/>
              <a:cs typeface="Calibri Light"/>
            </a:endParaRPr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6129840" name="CustomShape 1"/>
          <p:cNvSpPr/>
          <p:nvPr/>
        </p:nvSpPr>
        <p:spPr bwMode="auto">
          <a:xfrm>
            <a:off x="-68040" y="0"/>
            <a:ext cx="1218960" cy="6857640"/>
          </a:xfrm>
          <a:prstGeom prst="rect">
            <a:avLst/>
          </a:prstGeom>
          <a:solidFill>
            <a:srgbClr val="1532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329593344" name="Google Shape;58;p13"/>
          <p:cNvPicPr/>
          <p:nvPr/>
        </p:nvPicPr>
        <p:blipFill>
          <a:blip r:embed="rId2"/>
          <a:stretch/>
        </p:blipFill>
        <p:spPr bwMode="auto">
          <a:xfrm>
            <a:off x="263880" y="209160"/>
            <a:ext cx="659157" cy="659156"/>
          </a:xfrm>
          <a:prstGeom prst="rect">
            <a:avLst/>
          </a:prstGeom>
          <a:ln>
            <a:noFill/>
          </a:ln>
        </p:spPr>
      </p:pic>
      <p:sp>
        <p:nvSpPr>
          <p:cNvPr id="66917362" name="CustomShape 2"/>
          <p:cNvSpPr/>
          <p:nvPr/>
        </p:nvSpPr>
        <p:spPr bwMode="auto">
          <a:xfrm>
            <a:off x="378360" y="6310440"/>
            <a:ext cx="432895" cy="334199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600" b="1" strike="noStrike">
                <a:solidFill>
                  <a:srgbClr val="FFFFFF"/>
                </a:solidFill>
                <a:latin typeface="PT Serif Caption"/>
              </a:rPr>
              <a:t>11</a:t>
            </a:r>
            <a:endParaRPr lang="ru-RU" sz="1600" b="0" strike="noStrike" spc="0">
              <a:latin typeface="Arial"/>
            </a:endParaRPr>
          </a:p>
        </p:txBody>
      </p:sp>
      <p:sp>
        <p:nvSpPr>
          <p:cNvPr id="1891076980" name="CustomShape 3"/>
          <p:cNvSpPr/>
          <p:nvPr/>
        </p:nvSpPr>
        <p:spPr bwMode="auto">
          <a:xfrm>
            <a:off x="1269000" y="731875"/>
            <a:ext cx="10783075" cy="45360"/>
          </a:xfrm>
          <a:prstGeom prst="rect">
            <a:avLst/>
          </a:prstGeom>
          <a:solidFill>
            <a:srgbClr val="D7C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58136716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64549" y="5662050"/>
            <a:ext cx="816931" cy="816931"/>
          </a:xfrm>
          <a:prstGeom prst="rect">
            <a:avLst/>
          </a:prstGeom>
        </p:spPr>
      </p:pic>
      <p:pic>
        <p:nvPicPr>
          <p:cNvPr id="642434238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256075" y="5873895"/>
            <a:ext cx="432850" cy="432850"/>
          </a:xfrm>
          <a:prstGeom prst="rect">
            <a:avLst/>
          </a:prstGeom>
        </p:spPr>
      </p:pic>
      <p:sp>
        <p:nvSpPr>
          <p:cNvPr id="741202485" name="Прямоугольник 3"/>
          <p:cNvSpPr/>
          <p:nvPr/>
        </p:nvSpPr>
        <p:spPr bwMode="auto">
          <a:xfrm>
            <a:off x="1487484" y="1483562"/>
            <a:ext cx="9985601" cy="640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</a:endParaRPr>
          </a:p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18580769" name="TextBox 6"/>
          <p:cNvSpPr txBox="1"/>
          <p:nvPr/>
        </p:nvSpPr>
        <p:spPr bwMode="auto">
          <a:xfrm flipH="0" flipV="0">
            <a:off x="1487484" y="108334"/>
            <a:ext cx="10547116" cy="457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24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Примеры из судебной практики</a:t>
            </a:r>
            <a:r>
              <a:rPr lang="ru-RU" sz="24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674522913" name="Shape 370"/>
          <p:cNvSpPr>
            <a:spLocks noChangeArrowheads="1"/>
          </p:cNvSpPr>
          <p:nvPr/>
        </p:nvSpPr>
        <p:spPr bwMode="auto">
          <a:xfrm>
            <a:off x="1612013" y="887594"/>
            <a:ext cx="9452534" cy="5759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ts val="996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>
              <a:lnSpc>
                <a:spcPct val="90000"/>
              </a:lnSpc>
              <a:spcBef>
                <a:spcPts val="496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>
              <a:lnSpc>
                <a:spcPct val="90000"/>
              </a:lnSpc>
              <a:spcBef>
                <a:spcPts val="496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>
              <a:lnSpc>
                <a:spcPct val="90000"/>
              </a:lnSpc>
              <a:spcBef>
                <a:spcPts val="496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>
              <a:lnSpc>
                <a:spcPct val="90000"/>
              </a:lnSpc>
              <a:spcBef>
                <a:spcPts val="496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596" indent="-228600" defTabSz="457200">
              <a:lnSpc>
                <a:spcPct val="90000"/>
              </a:lnSpc>
              <a:spcBef>
                <a:spcPts val="496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457200">
              <a:lnSpc>
                <a:spcPct val="90000"/>
              </a:lnSpc>
              <a:spcBef>
                <a:spcPts val="496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457200">
              <a:lnSpc>
                <a:spcPct val="90000"/>
              </a:lnSpc>
              <a:spcBef>
                <a:spcPts val="496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457200">
              <a:lnSpc>
                <a:spcPct val="90000"/>
              </a:lnSpc>
              <a:spcBef>
                <a:spcPts val="496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marL="0" indent="0">
              <a:buFont typeface="Arial"/>
              <a:buNone/>
              <a:defRPr/>
            </a:pPr>
            <a:endParaRPr/>
          </a:p>
        </p:txBody>
      </p:sp>
      <p:sp>
        <p:nvSpPr>
          <p:cNvPr id="1493150025" name="Прямоугольник 1"/>
          <p:cNvSpPr/>
          <p:nvPr/>
        </p:nvSpPr>
        <p:spPr bwMode="auto">
          <a:xfrm flipH="0" flipV="0">
            <a:off x="1266900" y="843390"/>
            <a:ext cx="9858983" cy="6126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800" b="1" i="1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П</a:t>
            </a:r>
            <a:r>
              <a:rPr lang="ru-RU" sz="1800" b="1" i="1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ост</a:t>
            </a:r>
            <a:r>
              <a:rPr lang="ru-RU" sz="1800" b="1" i="1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ановлением Королевского городского суда Московской области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привлечена к административной ответственности организация, осуществлявшая изготовление и продажу сувенирной продукции из ДМ, которая в нарушение ФЗ № 115-ФЗ не информировала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Росфинмониторинг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о продаже сувенирной продукции из ДМ организациям и индивидуальным предпринимателям, не состоящим на специальном учете (код критерия/признака 3810 Справочника кодов видов признаков необычных операций (сделок), информация о которых представляется в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Росфинмониторинг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)</a:t>
            </a:r>
            <a:endParaRPr sz="180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defRPr/>
            </a:pP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defRPr/>
            </a:pPr>
            <a:r>
              <a:rPr lang="ru-RU" sz="1800" b="1" i="1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Постановлением </a:t>
            </a:r>
            <a:r>
              <a:rPr lang="ru-RU" sz="1800" b="1" i="1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Лефортовского</a:t>
            </a:r>
            <a:r>
              <a:rPr lang="ru-RU" sz="1800" b="1" i="1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районного суда г. Москвы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привлечена к административной ответственности организация,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не принимавшая мер по выявлению СПО в рамках скупки ДМДК</a:t>
            </a:r>
            <a:endParaRPr lang="ru-RU" sz="1800" b="0" i="0" u="none" strike="noStrike" cap="none" spc="0">
              <a:solidFill>
                <a:schemeClr val="accent1">
                  <a:lumMod val="50000"/>
                </a:schemeClr>
              </a:solidFill>
              <a:latin typeface="Calibri Light"/>
              <a:ea typeface="Calibri Light"/>
              <a:cs typeface="Calibri Light"/>
            </a:endParaRPr>
          </a:p>
          <a:p>
            <a:pPr algn="just">
              <a:defRPr/>
            </a:pP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</a:t>
            </a:r>
            <a:endParaRPr sz="1800">
              <a:solidFill>
                <a:schemeClr val="accent1">
                  <a:lumMod val="50000"/>
                </a:schemeClr>
              </a:solidFill>
            </a:endParaRPr>
          </a:p>
          <a:p>
            <a:pPr marL="283879" indent="-283879" algn="just">
              <a:buFont typeface="Wingdings"/>
              <a:buChar char="§"/>
              <a:defRPr/>
            </a:pP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организация игнорировала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факты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неоднократной сдачи (в течение 1 рабочего дня) в скупку ювелирных изделий на общую сумму, превышающую 1 млн рублей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(код критерия/признака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1103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Справочника кодов видов признаков необычных операций (сделок), информация о которых представляется в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Росфинмониторинг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), при этом анкета, оформленная на имя физического лица – сдатчика, содержала явно недостоверные сведения о сдатчике;</a:t>
            </a:r>
            <a:endParaRPr lang="ru-RU" sz="1800" b="0" i="0" u="none" strike="noStrike" cap="none" spc="0">
              <a:solidFill>
                <a:schemeClr val="accent1">
                  <a:lumMod val="50000"/>
                </a:schemeClr>
              </a:solidFill>
              <a:latin typeface="Calibri Light"/>
              <a:ea typeface="Calibri Light"/>
              <a:cs typeface="Calibri Light"/>
            </a:endParaRPr>
          </a:p>
          <a:p>
            <a:pPr marL="283878" indent="-283878" algn="just">
              <a:buFont typeface="Wingdings"/>
              <a:buChar char="§"/>
              <a:defRPr/>
            </a:pPr>
            <a:endParaRPr sz="1800">
              <a:solidFill>
                <a:schemeClr val="accent1">
                  <a:lumMod val="50000"/>
                </a:schemeClr>
              </a:solidFill>
            </a:endParaRPr>
          </a:p>
          <a:p>
            <a:pPr marL="283879" indent="-283879" algn="just">
              <a:buFont typeface="Wingdings"/>
              <a:buChar char="§"/>
              <a:defRPr/>
            </a:pP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СПО не направлялись в отношении значительного количества неоднократных операций скупки лома ювелирных изделий с одним физическим лицом с незначительными временными интервалами</a:t>
            </a:r>
            <a:endParaRPr sz="180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defRPr/>
            </a:pPr>
            <a:endParaRPr sz="1800">
              <a:latin typeface="Calibri Light"/>
              <a:cs typeface="Calibri Light"/>
            </a:endParaRPr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60705483" name="CustomShape 1"/>
          <p:cNvSpPr/>
          <p:nvPr/>
        </p:nvSpPr>
        <p:spPr bwMode="auto">
          <a:xfrm>
            <a:off x="-68040" y="0"/>
            <a:ext cx="1218960" cy="6857640"/>
          </a:xfrm>
          <a:prstGeom prst="rect">
            <a:avLst/>
          </a:prstGeom>
          <a:solidFill>
            <a:srgbClr val="1532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081222425" name="Google Shape;58;p13"/>
          <p:cNvPicPr/>
          <p:nvPr/>
        </p:nvPicPr>
        <p:blipFill>
          <a:blip r:embed="rId2"/>
          <a:stretch/>
        </p:blipFill>
        <p:spPr bwMode="auto">
          <a:xfrm>
            <a:off x="263880" y="209160"/>
            <a:ext cx="659157" cy="659156"/>
          </a:xfrm>
          <a:prstGeom prst="rect">
            <a:avLst/>
          </a:prstGeom>
          <a:ln>
            <a:noFill/>
          </a:ln>
        </p:spPr>
      </p:pic>
      <p:sp>
        <p:nvSpPr>
          <p:cNvPr id="251370198" name="CustomShape 2"/>
          <p:cNvSpPr/>
          <p:nvPr/>
        </p:nvSpPr>
        <p:spPr bwMode="auto">
          <a:xfrm>
            <a:off x="378360" y="6310440"/>
            <a:ext cx="432895" cy="334199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600" b="1" strike="noStrike">
                <a:solidFill>
                  <a:srgbClr val="FFFFFF"/>
                </a:solidFill>
                <a:latin typeface="PT Serif Caption"/>
              </a:rPr>
              <a:t>12</a:t>
            </a:r>
            <a:endParaRPr lang="ru-RU" sz="1600" b="0" strike="noStrike" spc="0">
              <a:latin typeface="Arial"/>
            </a:endParaRPr>
          </a:p>
        </p:txBody>
      </p:sp>
      <p:sp>
        <p:nvSpPr>
          <p:cNvPr id="1596087235" name="CustomShape 3"/>
          <p:cNvSpPr/>
          <p:nvPr/>
        </p:nvSpPr>
        <p:spPr bwMode="auto">
          <a:xfrm>
            <a:off x="1269000" y="731875"/>
            <a:ext cx="10783075" cy="45360"/>
          </a:xfrm>
          <a:prstGeom prst="rect">
            <a:avLst/>
          </a:prstGeom>
          <a:solidFill>
            <a:srgbClr val="D7C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061127640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64549" y="5662050"/>
            <a:ext cx="816931" cy="816931"/>
          </a:xfrm>
          <a:prstGeom prst="rect">
            <a:avLst/>
          </a:prstGeom>
        </p:spPr>
      </p:pic>
      <p:pic>
        <p:nvPicPr>
          <p:cNvPr id="592491993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256075" y="5873895"/>
            <a:ext cx="432850" cy="432850"/>
          </a:xfrm>
          <a:prstGeom prst="rect">
            <a:avLst/>
          </a:prstGeom>
        </p:spPr>
      </p:pic>
      <p:sp>
        <p:nvSpPr>
          <p:cNvPr id="1338817987" name="Прямоугольник 3"/>
          <p:cNvSpPr/>
          <p:nvPr/>
        </p:nvSpPr>
        <p:spPr bwMode="auto">
          <a:xfrm>
            <a:off x="1487484" y="1483562"/>
            <a:ext cx="9985601" cy="640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</a:endParaRPr>
          </a:p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74541384" name="TextBox 6"/>
          <p:cNvSpPr txBox="1"/>
          <p:nvPr/>
        </p:nvSpPr>
        <p:spPr bwMode="auto">
          <a:xfrm flipH="0" flipV="0">
            <a:off x="1487484" y="108334"/>
            <a:ext cx="10547116" cy="457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24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Примеры из судебной практики</a:t>
            </a:r>
            <a:r>
              <a:rPr lang="ru-RU" sz="2400" b="1" i="1">
                <a:solidFill>
                  <a:schemeClr val="accent1">
                    <a:lumMod val="50000"/>
                  </a:schemeClr>
                </a:solidFill>
                <a:latin typeface="Calibri Light"/>
                <a:ea typeface="Calibri"/>
                <a:cs typeface="Calibri Light"/>
              </a:rPr>
              <a:t> 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1714067405" name="Shape 370"/>
          <p:cNvSpPr>
            <a:spLocks noChangeArrowheads="1"/>
          </p:cNvSpPr>
          <p:nvPr/>
        </p:nvSpPr>
        <p:spPr bwMode="auto">
          <a:xfrm>
            <a:off x="1612013" y="887594"/>
            <a:ext cx="9452534" cy="5759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ts val="996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>
              <a:lnSpc>
                <a:spcPct val="90000"/>
              </a:lnSpc>
              <a:spcBef>
                <a:spcPts val="496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>
              <a:lnSpc>
                <a:spcPct val="90000"/>
              </a:lnSpc>
              <a:spcBef>
                <a:spcPts val="496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>
              <a:lnSpc>
                <a:spcPct val="90000"/>
              </a:lnSpc>
              <a:spcBef>
                <a:spcPts val="496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>
              <a:lnSpc>
                <a:spcPct val="90000"/>
              </a:lnSpc>
              <a:spcBef>
                <a:spcPts val="496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596" indent="-228600" defTabSz="457200">
              <a:lnSpc>
                <a:spcPct val="90000"/>
              </a:lnSpc>
              <a:spcBef>
                <a:spcPts val="496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 defTabSz="457200">
              <a:lnSpc>
                <a:spcPct val="90000"/>
              </a:lnSpc>
              <a:spcBef>
                <a:spcPts val="496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 defTabSz="457200">
              <a:lnSpc>
                <a:spcPct val="90000"/>
              </a:lnSpc>
              <a:spcBef>
                <a:spcPts val="496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 defTabSz="457200">
              <a:lnSpc>
                <a:spcPct val="90000"/>
              </a:lnSpc>
              <a:spcBef>
                <a:spcPts val="496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marL="0" indent="0">
              <a:buFont typeface="Arial"/>
              <a:buNone/>
              <a:defRPr/>
            </a:pPr>
            <a:endParaRPr/>
          </a:p>
        </p:txBody>
      </p:sp>
      <p:sp>
        <p:nvSpPr>
          <p:cNvPr id="1053080385" name="Прямоугольник 1"/>
          <p:cNvSpPr/>
          <p:nvPr/>
        </p:nvSpPr>
        <p:spPr bwMode="auto">
          <a:xfrm>
            <a:off x="1359378" y="1213290"/>
            <a:ext cx="10098568" cy="4480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3879" indent="-283879" algn="just">
              <a:buFont typeface="Wingdings"/>
              <a:buChar char="§"/>
              <a:defRPr/>
            </a:pPr>
            <a:r>
              <a:rPr lang="ru-RU" sz="1800" b="1" i="1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Постановлением </a:t>
            </a:r>
            <a:r>
              <a:rPr lang="ru-RU" sz="1800" b="1" i="1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Лефортовского</a:t>
            </a:r>
            <a:r>
              <a:rPr lang="ru-RU" sz="1800" b="1" i="1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районного суда г. Москвы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 привлечена к административной ответственности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организация, не направившая СПО в отношении многочисленных сделок по покупке физическими лицами золотых инвестиционных монет на крупные суммы за наличные денежные средства</a:t>
            </a:r>
            <a:endParaRPr sz="180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defRPr/>
            </a:pP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algn="just">
              <a:defRPr/>
            </a:pP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marL="283879" indent="-283879" algn="just">
              <a:buFont typeface="Wingdings"/>
              <a:buChar char="§"/>
              <a:defRPr/>
            </a:pPr>
            <a:r>
              <a:rPr lang="ru-RU" sz="1800" b="1" i="1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Федеральной </a:t>
            </a:r>
            <a:r>
              <a:rPr lang="ru-RU" sz="1800" b="1" i="1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пробирной палатой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выявлялись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факты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уклонения участников оборота ДМДК от исполнения обязанностей по информированию о подозрительных операциях в отношении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многочисленных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договоров купли-продажи инвестиционных золотых монет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на общую сумму, превышающую 1 млн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рублей,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и договоров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скупки лома ДМ с физическими лицами на основании недействительных или незарегистрированных паспортов, в отношении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договоров скупки лома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ДМ с существенным отклонением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суммы операции (сделки) относительно действующих рыночных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цен </a:t>
            </a:r>
            <a:endParaRPr lang="ru-RU" sz="1800" b="0" i="0" u="none" strike="noStrike" cap="none" spc="0">
              <a:solidFill>
                <a:schemeClr val="accent1">
                  <a:lumMod val="50000"/>
                </a:schemeClr>
              </a:solidFill>
              <a:latin typeface="Calibri Light"/>
              <a:ea typeface="Calibri Light"/>
              <a:cs typeface="Calibri Light"/>
            </a:endParaRPr>
          </a:p>
          <a:p>
            <a:pPr algn="just">
              <a:defRPr/>
            </a:pPr>
            <a:endParaRPr lang="ru-RU" sz="1800" b="0" i="0" u="none" strike="noStrike" cap="none" spc="0">
              <a:solidFill>
                <a:schemeClr val="accent1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algn="just">
              <a:defRPr/>
            </a:pPr>
            <a:endParaRPr lang="ru-RU" sz="1800" b="0" i="0" u="none" strike="noStrike" cap="none" spc="0">
              <a:solidFill>
                <a:schemeClr val="accent1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algn="just">
              <a:defRPr/>
            </a:pP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     </a:t>
            </a:r>
            <a:r>
              <a:rPr lang="ru-RU" sz="1800" b="0" i="0" u="none" strike="noStrike" cap="none" spc="0">
                <a:solidFill>
                  <a:schemeClr val="accent1">
                    <a:lumMod val="50000"/>
                  </a:schemeClr>
                </a:solidFill>
                <a:latin typeface="Calibri Light"/>
                <a:ea typeface="Calibri Light"/>
                <a:cs typeface="Calibri Light"/>
              </a:rPr>
              <a:t>Административное дело находится на рассмотрении в суде</a:t>
            </a:r>
            <a:endParaRPr sz="1800">
              <a:solidFill>
                <a:schemeClr val="accent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Р7-Офис/2026.1.2.1942</Application>
  <DocSecurity>0</DocSecurity>
  <PresentationFormat>Широкоэкранный</PresentationFormat>
  <Paragraphs>0</Paragraphs>
  <Slides>13</Slides>
  <Notes>13</Notes>
  <HiddenSlides>0</HiddenSlides>
  <MMClips>2</MMClips>
  <ScaleCrop>0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Theme 1</vt:lpstr>
      <vt:lpstr>Theme 2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КНД за оборотом и ПОД/ФТ</dc:title>
  <dc:subject/>
  <dc:creator>A A</dc:creator>
  <cp:keywords/>
  <dc:description/>
  <dc:identifier/>
  <dc:language>ru-RU</dc:language>
  <cp:lastModifiedBy>mamaeva</cp:lastModifiedBy>
  <cp:revision>171</cp:revision>
  <dcterms:created xsi:type="dcterms:W3CDTF">2023-01-27T11:53:39Z</dcterms:created>
  <dcterms:modified xsi:type="dcterms:W3CDTF">2026-09-16T10:18:49Z</dcterms:modified>
  <cp:category/>
  <cp:contentStatus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DocSecurity">
    <vt:i4>0</vt:i4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1</vt:i4>
  </property>
  <property fmtid="{D5CDD505-2E9C-101B-9397-08002B2CF9AE}" pid="9" name="PresentationFormat">
    <vt:lpwstr>Широкоэкранный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6</vt:i4>
  </property>
</Properties>
</file>